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1.xml" ContentType="application/vnd.openxmlformats-officedocument.presentationml.notesSlide+xml"/>
  <Override PartName="/ppt/comments/comment5.xml" ContentType="application/vnd.openxmlformats-officedocument.presentationml.comments+xml"/>
  <Override PartName="/ppt/notesSlides/notesSlide12.xml" ContentType="application/vnd.openxmlformats-officedocument.presentationml.notesSlide+xml"/>
  <Override PartName="/ppt/comments/comment6.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734" r:id="rId2"/>
    <p:sldId id="742" r:id="rId3"/>
    <p:sldId id="838" r:id="rId4"/>
    <p:sldId id="822" r:id="rId5"/>
    <p:sldId id="823" r:id="rId6"/>
    <p:sldId id="824" r:id="rId7"/>
    <p:sldId id="825" r:id="rId8"/>
    <p:sldId id="826" r:id="rId9"/>
    <p:sldId id="827" r:id="rId10"/>
    <p:sldId id="828" r:id="rId11"/>
    <p:sldId id="850" r:id="rId12"/>
    <p:sldId id="829" r:id="rId13"/>
    <p:sldId id="831" r:id="rId14"/>
    <p:sldId id="832" r:id="rId15"/>
    <p:sldId id="833" r:id="rId16"/>
    <p:sldId id="849" r:id="rId17"/>
    <p:sldId id="834" r:id="rId18"/>
    <p:sldId id="835" r:id="rId19"/>
    <p:sldId id="836" r:id="rId20"/>
    <p:sldId id="845" r:id="rId21"/>
    <p:sldId id="846" r:id="rId22"/>
    <p:sldId id="847" r:id="rId23"/>
    <p:sldId id="848" r:id="rId24"/>
    <p:sldId id="411" r:id="rId25"/>
    <p:sldId id="842" r:id="rId26"/>
    <p:sldId id="843" r:id="rId27"/>
    <p:sldId id="844"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lieth sanchez toro" initials="yst" lastIdx="13" clrIdx="0">
    <p:extLst>
      <p:ext uri="{19B8F6BF-5375-455C-9EA6-DF929625EA0E}">
        <p15:presenceInfo xmlns:p15="http://schemas.microsoft.com/office/powerpoint/2012/main" userId="0120e7d062cf8a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A59A"/>
    <a:srgbClr val="FF5C66"/>
    <a:srgbClr val="FF8A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4660"/>
  </p:normalViewPr>
  <p:slideViewPr>
    <p:cSldViewPr snapToGrid="0">
      <p:cViewPr varScale="1">
        <p:scale>
          <a:sx n="84" d="100"/>
          <a:sy n="84" d="100"/>
        </p:scale>
        <p:origin x="1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06T11:23:30.001" idx="1">
    <p:pos x="10" y="10"/>
    <p:text>¿Cuanto creen que pesa XXX. Vamos a pesarlo en la bascula 777</p:text>
    <p:extLst>
      <p:ext uri="{C676402C-5697-4E1C-873F-D02D1690AC5C}">
        <p15:threadingInfo xmlns:p15="http://schemas.microsoft.com/office/powerpoint/2012/main" timeZoneBias="300"/>
      </p:ext>
    </p:extLst>
  </p:cm>
  <p:cm authorId="1" dt="2023-09-06T11:24:14.337" idx="2">
    <p:pos x="10" y="146"/>
    <p:text>Será real?</p:text>
    <p:extLst>
      <p:ext uri="{C676402C-5697-4E1C-873F-D02D1690AC5C}">
        <p15:threadingInfo xmlns:p15="http://schemas.microsoft.com/office/powerpoint/2012/main" timeZoneBias="30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9-06T11:23:30.001" idx="3">
    <p:pos x="10" y="10"/>
    <p:text>¿Cuanto creen que pesa XXX. Vamos a pesarlo en la bascula 777</p:text>
    <p:extLst>
      <p:ext uri="{C676402C-5697-4E1C-873F-D02D1690AC5C}">
        <p15:threadingInfo xmlns:p15="http://schemas.microsoft.com/office/powerpoint/2012/main" timeZoneBias="300"/>
      </p:ext>
    </p:extLst>
  </p:cm>
  <p:cm authorId="1" dt="2023-09-06T11:24:14.337" idx="4">
    <p:pos x="10" y="146"/>
    <p:text>Será real?</p:text>
    <p:extLst>
      <p:ext uri="{C676402C-5697-4E1C-873F-D02D1690AC5C}">
        <p15:threadingInfo xmlns:p15="http://schemas.microsoft.com/office/powerpoint/2012/main" timeZoneBias="300">
          <p15:parentCm authorId="1"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9-06T11:23:30.001" idx="5">
    <p:pos x="10" y="10"/>
    <p:text>¿Cuanto creen que pesa XXX. Vamos a pesarlo en la bascula 777</p:text>
    <p:extLst>
      <p:ext uri="{C676402C-5697-4E1C-873F-D02D1690AC5C}">
        <p15:threadingInfo xmlns:p15="http://schemas.microsoft.com/office/powerpoint/2012/main" timeZoneBias="300"/>
      </p:ext>
    </p:extLst>
  </p:cm>
  <p:cm authorId="1" dt="2023-09-06T11:24:14.337" idx="6">
    <p:pos x="10" y="146"/>
    <p:text>Será real?</p:text>
    <p:extLst>
      <p:ext uri="{C676402C-5697-4E1C-873F-D02D1690AC5C}">
        <p15:threadingInfo xmlns:p15="http://schemas.microsoft.com/office/powerpoint/2012/main" timeZoneBias="300">
          <p15:parentCm authorId="1" idx="5"/>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9-06T13:06:07.992" idx="13">
    <p:pos x="10" y="10"/>
    <p:text>El de Sèvres sólo sale de las tres campanas que lo protegen cada medio siglo. Y quizás, de sacarlo y meterlo, el kilo original había perdido peso o sus copias lo habían ganado.</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09-06T13:06:07.992" idx="7">
    <p:pos x="10" y="10"/>
    <p:text>El de Sèvres sólo sale de las tres campanas que lo protegen cada medio siglo. Y quizás, de sacarlo y meterlo, el kilo original había perdido peso o sus copias lo habían ganado.</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3-09-06T13:06:07.992" idx="9">
    <p:pos x="10" y="10"/>
    <p:text>El de Sèvres sólo sale de las tres campanas que lo protegen cada medio siglo. Y quizás, de sacarlo y meterlo, el kilo original había perdido peso o sus copias lo habían ganado.</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image" Target="../media/image16.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image" Target="../media/image16.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C70253-03BC-6940-B91F-D738DDEF0C24}" type="doc">
      <dgm:prSet loTypeId="urn:microsoft.com/office/officeart/2009/layout/CirclePictureHierarchy" loCatId="" qsTypeId="urn:microsoft.com/office/officeart/2005/8/quickstyle/simple1" qsCatId="simple" csTypeId="urn:microsoft.com/office/officeart/2005/8/colors/accent1_2" csCatId="accent1" phldr="1"/>
      <dgm:spPr/>
      <dgm:t>
        <a:bodyPr/>
        <a:lstStyle/>
        <a:p>
          <a:endParaRPr lang="en-US"/>
        </a:p>
      </dgm:t>
    </dgm:pt>
    <dgm:pt modelId="{6C0386DF-220A-9A4A-BC0F-E712A9DA4822}">
      <dgm:prSet phldrT="[Text]" custT="1"/>
      <dgm:spPr/>
      <dgm:t>
        <a:bodyPr/>
        <a:lstStyle/>
        <a:p>
          <a:r>
            <a:rPr lang="es-ES_tradnl" sz="2400" noProof="0" dirty="0"/>
            <a:t>(64 países)</a:t>
          </a:r>
        </a:p>
      </dgm:t>
    </dgm:pt>
    <dgm:pt modelId="{3409CFAB-67FC-F247-A5F9-33EF53D59C7A}" type="parTrans" cxnId="{5A9336E1-7589-314A-81FB-36597D7FC41A}">
      <dgm:prSet/>
      <dgm:spPr/>
      <dgm:t>
        <a:bodyPr/>
        <a:lstStyle/>
        <a:p>
          <a:endParaRPr lang="en-US"/>
        </a:p>
      </dgm:t>
    </dgm:pt>
    <dgm:pt modelId="{0F12C323-9C7A-484A-85A9-22D6765597F5}" type="sibTrans" cxnId="{5A9336E1-7589-314A-81FB-36597D7FC41A}">
      <dgm:prSet/>
      <dgm:spPr/>
      <dgm:t>
        <a:bodyPr/>
        <a:lstStyle/>
        <a:p>
          <a:endParaRPr lang="en-US"/>
        </a:p>
      </dgm:t>
    </dgm:pt>
    <dgm:pt modelId="{DCEF3152-A2A1-374C-BDD0-B2ABC0EF306C}">
      <dgm:prSet phldrT="[Text]" custT="1"/>
      <dgm:spPr/>
      <dgm:t>
        <a:bodyPr/>
        <a:lstStyle/>
        <a:p>
          <a:r>
            <a:rPr lang="es-ES_tradnl" sz="1800" noProof="0" dirty="0"/>
            <a:t>Regulación Primaria</a:t>
          </a:r>
        </a:p>
      </dgm:t>
    </dgm:pt>
    <dgm:pt modelId="{27217484-5A5A-A940-94CA-B55C7C19A256}" type="parTrans" cxnId="{13401901-EF0B-6149-800C-A279B0CA878A}">
      <dgm:prSet/>
      <dgm:spPr/>
      <dgm:t>
        <a:bodyPr/>
        <a:lstStyle/>
        <a:p>
          <a:endParaRPr lang="en-US"/>
        </a:p>
      </dgm:t>
    </dgm:pt>
    <dgm:pt modelId="{EA448420-2489-494C-8734-F80B90C58524}" type="sibTrans" cxnId="{13401901-EF0B-6149-800C-A279B0CA878A}">
      <dgm:prSet/>
      <dgm:spPr/>
      <dgm:t>
        <a:bodyPr/>
        <a:lstStyle/>
        <a:p>
          <a:endParaRPr lang="en-US"/>
        </a:p>
      </dgm:t>
    </dgm:pt>
    <dgm:pt modelId="{D5DC5CC9-1263-B447-A04F-8B78943EABE7}">
      <dgm:prSet phldrT="[Text]" custT="1"/>
      <dgm:spPr/>
      <dgm:t>
        <a:bodyPr/>
        <a:lstStyle/>
        <a:p>
          <a:r>
            <a:rPr lang="es-ES_tradnl" sz="1800" noProof="0" dirty="0"/>
            <a:t>Normalización</a:t>
          </a:r>
          <a:endParaRPr lang="es-ES_tradnl" sz="2700" noProof="0" dirty="0"/>
        </a:p>
      </dgm:t>
    </dgm:pt>
    <dgm:pt modelId="{FD7267AA-56D5-DA4D-8834-6EBCDD15EEAC}" type="parTrans" cxnId="{933E6607-14A6-6A41-B43E-8AF472D838E5}">
      <dgm:prSet/>
      <dgm:spPr/>
      <dgm:t>
        <a:bodyPr/>
        <a:lstStyle/>
        <a:p>
          <a:endParaRPr lang="en-US"/>
        </a:p>
      </dgm:t>
    </dgm:pt>
    <dgm:pt modelId="{1DC6BADE-8080-CC48-8DB6-3B762F9B33E4}" type="sibTrans" cxnId="{933E6607-14A6-6A41-B43E-8AF472D838E5}">
      <dgm:prSet/>
      <dgm:spPr/>
      <dgm:t>
        <a:bodyPr/>
        <a:lstStyle/>
        <a:p>
          <a:endParaRPr lang="en-US"/>
        </a:p>
      </dgm:t>
    </dgm:pt>
    <dgm:pt modelId="{3DE4382C-1072-6D4A-BA93-CEC2AD651DFC}">
      <dgm:prSet phldrT="[Text]" custT="1"/>
      <dgm:spPr/>
      <dgm:t>
        <a:bodyPr/>
        <a:lstStyle/>
        <a:p>
          <a:r>
            <a:rPr lang="es-ES_tradnl" sz="1800" noProof="0" dirty="0"/>
            <a:t>Acreditación Certificación</a:t>
          </a:r>
        </a:p>
      </dgm:t>
    </dgm:pt>
    <dgm:pt modelId="{3A025FEC-3BEC-1046-867D-7EDF8EA2ACDB}" type="parTrans" cxnId="{42B6113A-FCD1-F842-8E3C-0EE653CF7741}">
      <dgm:prSet/>
      <dgm:spPr/>
      <dgm:t>
        <a:bodyPr/>
        <a:lstStyle/>
        <a:p>
          <a:endParaRPr lang="en-US"/>
        </a:p>
      </dgm:t>
    </dgm:pt>
    <dgm:pt modelId="{18C619D3-FC1F-114D-8F53-2FCBC661CE15}" type="sibTrans" cxnId="{42B6113A-FCD1-F842-8E3C-0EE653CF7741}">
      <dgm:prSet/>
      <dgm:spPr/>
      <dgm:t>
        <a:bodyPr/>
        <a:lstStyle/>
        <a:p>
          <a:endParaRPr lang="en-US"/>
        </a:p>
      </dgm:t>
    </dgm:pt>
    <dgm:pt modelId="{123F8671-BBE7-994D-B7AE-7AFD54329E51}" type="pres">
      <dgm:prSet presAssocID="{D9C70253-03BC-6940-B91F-D738DDEF0C24}" presName="hierChild1" presStyleCnt="0">
        <dgm:presLayoutVars>
          <dgm:chPref val="1"/>
          <dgm:dir/>
          <dgm:animOne val="branch"/>
          <dgm:animLvl val="lvl"/>
          <dgm:resizeHandles/>
        </dgm:presLayoutVars>
      </dgm:prSet>
      <dgm:spPr/>
    </dgm:pt>
    <dgm:pt modelId="{1333B222-85AF-0144-97F1-06D47BAD72C5}" type="pres">
      <dgm:prSet presAssocID="{6C0386DF-220A-9A4A-BC0F-E712A9DA4822}" presName="hierRoot1" presStyleCnt="0"/>
      <dgm:spPr/>
    </dgm:pt>
    <dgm:pt modelId="{4EE00605-BFAE-564B-BE28-39BC4548136D}" type="pres">
      <dgm:prSet presAssocID="{6C0386DF-220A-9A4A-BC0F-E712A9DA4822}" presName="composite" presStyleCnt="0"/>
      <dgm:spPr/>
    </dgm:pt>
    <dgm:pt modelId="{D25BF43A-6E4D-1841-BDFB-9CE50CF6B440}" type="pres">
      <dgm:prSet presAssocID="{6C0386DF-220A-9A4A-BC0F-E712A9DA4822}" presName="image" presStyleLbl="node0" presStyleIdx="0" presStyleCnt="1" custScaleX="144367" custScaleY="99557" custLinFactNeighborX="-3334" custLinFactNeighborY="46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255" t="4810" r="3255" b="4810"/>
          </a:stretch>
        </a:blipFill>
      </dgm:spPr>
    </dgm:pt>
    <dgm:pt modelId="{E354EBFA-F5F6-2F47-9A4F-FD5981EA6969}" type="pres">
      <dgm:prSet presAssocID="{6C0386DF-220A-9A4A-BC0F-E712A9DA4822}" presName="text" presStyleLbl="revTx" presStyleIdx="0" presStyleCnt="4" custScaleX="113752" custScaleY="95499" custLinFactNeighborX="16007">
        <dgm:presLayoutVars>
          <dgm:chPref val="3"/>
        </dgm:presLayoutVars>
      </dgm:prSet>
      <dgm:spPr/>
    </dgm:pt>
    <dgm:pt modelId="{859F6A24-549C-0C46-B443-8EB45857FCE1}" type="pres">
      <dgm:prSet presAssocID="{6C0386DF-220A-9A4A-BC0F-E712A9DA4822}" presName="hierChild2" presStyleCnt="0"/>
      <dgm:spPr/>
    </dgm:pt>
    <dgm:pt modelId="{77198C9C-B390-8F49-90E1-DBAA43445E12}" type="pres">
      <dgm:prSet presAssocID="{27217484-5A5A-A940-94CA-B55C7C19A256}" presName="Name10" presStyleLbl="parChTrans1D2" presStyleIdx="0" presStyleCnt="1"/>
      <dgm:spPr/>
    </dgm:pt>
    <dgm:pt modelId="{292D40C0-EA4E-284D-8A0E-E83E1A2E1338}" type="pres">
      <dgm:prSet presAssocID="{DCEF3152-A2A1-374C-BDD0-B2ABC0EF306C}" presName="hierRoot2" presStyleCnt="0"/>
      <dgm:spPr/>
    </dgm:pt>
    <dgm:pt modelId="{5959CB4E-2256-3748-9FCB-0CEB370B4953}" type="pres">
      <dgm:prSet presAssocID="{DCEF3152-A2A1-374C-BDD0-B2ABC0EF306C}" presName="composite2" presStyleCnt="0"/>
      <dgm:spPr/>
    </dgm:pt>
    <dgm:pt modelId="{FF75472A-75FE-EF48-80FD-4DF64B0852E5}" type="pres">
      <dgm:prSet presAssocID="{DCEF3152-A2A1-374C-BDD0-B2ABC0EF306C}" presName="image2" presStyleLbl="node2" presStyleIdx="0" presStyleCnt="1" custScaleX="107383" custScaleY="104582" custLinFactNeighborX="140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545" t="6829" r="-4545" b="6829"/>
          </a:stretch>
        </a:blipFill>
      </dgm:spPr>
    </dgm:pt>
    <dgm:pt modelId="{059E10BB-B3E0-864F-89A1-91927CFA44FE}" type="pres">
      <dgm:prSet presAssocID="{DCEF3152-A2A1-374C-BDD0-B2ABC0EF306C}" presName="text2" presStyleLbl="revTx" presStyleIdx="1" presStyleCnt="4" custLinFactNeighborX="9914" custLinFactNeighborY="-831">
        <dgm:presLayoutVars>
          <dgm:chPref val="3"/>
        </dgm:presLayoutVars>
      </dgm:prSet>
      <dgm:spPr/>
    </dgm:pt>
    <dgm:pt modelId="{3C210B63-7841-A14D-941B-A37C07ABD127}" type="pres">
      <dgm:prSet presAssocID="{DCEF3152-A2A1-374C-BDD0-B2ABC0EF306C}" presName="hierChild3" presStyleCnt="0"/>
      <dgm:spPr/>
    </dgm:pt>
    <dgm:pt modelId="{DF9455D8-B793-F144-9D3E-9D2C8CAEA19A}" type="pres">
      <dgm:prSet presAssocID="{FD7267AA-56D5-DA4D-8834-6EBCDD15EEAC}" presName="Name17" presStyleLbl="parChTrans1D3" presStyleIdx="0" presStyleCnt="2"/>
      <dgm:spPr/>
    </dgm:pt>
    <dgm:pt modelId="{24F3A3F9-10B0-2844-8A6C-44DEFAF9B4F9}" type="pres">
      <dgm:prSet presAssocID="{D5DC5CC9-1263-B447-A04F-8B78943EABE7}" presName="hierRoot3" presStyleCnt="0"/>
      <dgm:spPr/>
    </dgm:pt>
    <dgm:pt modelId="{0990BBC9-6FBE-9F43-BC6B-EAF6DC4A252A}" type="pres">
      <dgm:prSet presAssocID="{D5DC5CC9-1263-B447-A04F-8B78943EABE7}" presName="composite3" presStyleCnt="0"/>
      <dgm:spPr/>
    </dgm:pt>
    <dgm:pt modelId="{F587BECE-A349-1148-A135-79DB02A4D1C9}" type="pres">
      <dgm:prSet presAssocID="{D5DC5CC9-1263-B447-A04F-8B78943EABE7}" presName="image3" presStyleLbl="node3" presStyleIdx="0" presStyleCnt="2"/>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89" t="18273" r="1189" b="18273"/>
          </a:stretch>
        </a:blipFill>
      </dgm:spPr>
    </dgm:pt>
    <dgm:pt modelId="{2D35A44B-03DA-844D-8D0F-44A9A8B8539F}" type="pres">
      <dgm:prSet presAssocID="{D5DC5CC9-1263-B447-A04F-8B78943EABE7}" presName="text3" presStyleLbl="revTx" presStyleIdx="2" presStyleCnt="4">
        <dgm:presLayoutVars>
          <dgm:chPref val="3"/>
        </dgm:presLayoutVars>
      </dgm:prSet>
      <dgm:spPr/>
    </dgm:pt>
    <dgm:pt modelId="{D6BD23E3-49CE-B247-B5F1-93D2EA341FDF}" type="pres">
      <dgm:prSet presAssocID="{D5DC5CC9-1263-B447-A04F-8B78943EABE7}" presName="hierChild4" presStyleCnt="0"/>
      <dgm:spPr/>
    </dgm:pt>
    <dgm:pt modelId="{00169140-BF61-5B4E-A17C-FA27D01F5DBC}" type="pres">
      <dgm:prSet presAssocID="{3A025FEC-3BEC-1046-867D-7EDF8EA2ACDB}" presName="Name17" presStyleLbl="parChTrans1D3" presStyleIdx="1" presStyleCnt="2"/>
      <dgm:spPr/>
    </dgm:pt>
    <dgm:pt modelId="{26F746BF-BF5B-1641-8CC1-ECEE6ECBB956}" type="pres">
      <dgm:prSet presAssocID="{3DE4382C-1072-6D4A-BA93-CEC2AD651DFC}" presName="hierRoot3" presStyleCnt="0"/>
      <dgm:spPr/>
    </dgm:pt>
    <dgm:pt modelId="{9405217A-D541-5F4B-81C0-6686DE4C3019}" type="pres">
      <dgm:prSet presAssocID="{3DE4382C-1072-6D4A-BA93-CEC2AD651DFC}" presName="composite3" presStyleCnt="0"/>
      <dgm:spPr/>
    </dgm:pt>
    <dgm:pt modelId="{567D65B0-0403-E340-BA7C-097B60C0BB14}" type="pres">
      <dgm:prSet presAssocID="{3DE4382C-1072-6D4A-BA93-CEC2AD651DFC}" presName="image3" presStyleLbl="node3" presStyleIdx="1" presStyleCnt="2"/>
      <dgm:spPr>
        <a:blipFill dpi="0" rotWithShape="1">
          <a:blip xmlns:r="http://schemas.openxmlformats.org/officeDocument/2006/relationships" r:embed="rId4"/>
          <a:srcRect/>
          <a:stretch>
            <a:fillRect l="-31" t="15833" r="-31" b="15833"/>
          </a:stretch>
        </a:blipFill>
      </dgm:spPr>
    </dgm:pt>
    <dgm:pt modelId="{F03E1880-D5CB-D547-ADD0-ACB70BC702CC}" type="pres">
      <dgm:prSet presAssocID="{3DE4382C-1072-6D4A-BA93-CEC2AD651DFC}" presName="text3" presStyleLbl="revTx" presStyleIdx="3" presStyleCnt="4">
        <dgm:presLayoutVars>
          <dgm:chPref val="3"/>
        </dgm:presLayoutVars>
      </dgm:prSet>
      <dgm:spPr/>
    </dgm:pt>
    <dgm:pt modelId="{677C2E4C-B65E-1941-9694-D8FF19B6BAF2}" type="pres">
      <dgm:prSet presAssocID="{3DE4382C-1072-6D4A-BA93-CEC2AD651DFC}" presName="hierChild4" presStyleCnt="0"/>
      <dgm:spPr/>
    </dgm:pt>
  </dgm:ptLst>
  <dgm:cxnLst>
    <dgm:cxn modelId="{13401901-EF0B-6149-800C-A279B0CA878A}" srcId="{6C0386DF-220A-9A4A-BC0F-E712A9DA4822}" destId="{DCEF3152-A2A1-374C-BDD0-B2ABC0EF306C}" srcOrd="0" destOrd="0" parTransId="{27217484-5A5A-A940-94CA-B55C7C19A256}" sibTransId="{EA448420-2489-494C-8734-F80B90C58524}"/>
    <dgm:cxn modelId="{933E6607-14A6-6A41-B43E-8AF472D838E5}" srcId="{DCEF3152-A2A1-374C-BDD0-B2ABC0EF306C}" destId="{D5DC5CC9-1263-B447-A04F-8B78943EABE7}" srcOrd="0" destOrd="0" parTransId="{FD7267AA-56D5-DA4D-8834-6EBCDD15EEAC}" sibTransId="{1DC6BADE-8080-CC48-8DB6-3B762F9B33E4}"/>
    <dgm:cxn modelId="{D4A04121-B3BD-3C40-A45F-609053695BFE}" type="presOf" srcId="{3A025FEC-3BEC-1046-867D-7EDF8EA2ACDB}" destId="{00169140-BF61-5B4E-A17C-FA27D01F5DBC}" srcOrd="0" destOrd="0" presId="urn:microsoft.com/office/officeart/2009/layout/CirclePictureHierarchy"/>
    <dgm:cxn modelId="{4E813736-851E-4044-93E8-1ECCBA1B8B06}" type="presOf" srcId="{D9C70253-03BC-6940-B91F-D738DDEF0C24}" destId="{123F8671-BBE7-994D-B7AE-7AFD54329E51}" srcOrd="0" destOrd="0" presId="urn:microsoft.com/office/officeart/2009/layout/CirclePictureHierarchy"/>
    <dgm:cxn modelId="{42B6113A-FCD1-F842-8E3C-0EE653CF7741}" srcId="{DCEF3152-A2A1-374C-BDD0-B2ABC0EF306C}" destId="{3DE4382C-1072-6D4A-BA93-CEC2AD651DFC}" srcOrd="1" destOrd="0" parTransId="{3A025FEC-3BEC-1046-867D-7EDF8EA2ACDB}" sibTransId="{18C619D3-FC1F-114D-8F53-2FCBC661CE15}"/>
    <dgm:cxn modelId="{3BDA1C5C-8AFF-C34A-8F5D-8E9D573D2E23}" type="presOf" srcId="{DCEF3152-A2A1-374C-BDD0-B2ABC0EF306C}" destId="{059E10BB-B3E0-864F-89A1-91927CFA44FE}" srcOrd="0" destOrd="0" presId="urn:microsoft.com/office/officeart/2009/layout/CirclePictureHierarchy"/>
    <dgm:cxn modelId="{69A5B46F-5394-A541-B280-C509EFCB027B}" type="presOf" srcId="{27217484-5A5A-A940-94CA-B55C7C19A256}" destId="{77198C9C-B390-8F49-90E1-DBAA43445E12}" srcOrd="0" destOrd="0" presId="urn:microsoft.com/office/officeart/2009/layout/CirclePictureHierarchy"/>
    <dgm:cxn modelId="{E94A3A9F-4EEB-D540-9CF6-39A5B3E55AC6}" type="presOf" srcId="{FD7267AA-56D5-DA4D-8834-6EBCDD15EEAC}" destId="{DF9455D8-B793-F144-9D3E-9D2C8CAEA19A}" srcOrd="0" destOrd="0" presId="urn:microsoft.com/office/officeart/2009/layout/CirclePictureHierarchy"/>
    <dgm:cxn modelId="{5A9336E1-7589-314A-81FB-36597D7FC41A}" srcId="{D9C70253-03BC-6940-B91F-D738DDEF0C24}" destId="{6C0386DF-220A-9A4A-BC0F-E712A9DA4822}" srcOrd="0" destOrd="0" parTransId="{3409CFAB-67FC-F247-A5F9-33EF53D59C7A}" sibTransId="{0F12C323-9C7A-484A-85A9-22D6765597F5}"/>
    <dgm:cxn modelId="{718F95E2-4941-3842-86EA-4AEE71A211D6}" type="presOf" srcId="{D5DC5CC9-1263-B447-A04F-8B78943EABE7}" destId="{2D35A44B-03DA-844D-8D0F-44A9A8B8539F}" srcOrd="0" destOrd="0" presId="urn:microsoft.com/office/officeart/2009/layout/CirclePictureHierarchy"/>
    <dgm:cxn modelId="{3CDC4EF3-8651-AA43-AA8A-B240BB7CC896}" type="presOf" srcId="{6C0386DF-220A-9A4A-BC0F-E712A9DA4822}" destId="{E354EBFA-F5F6-2F47-9A4F-FD5981EA6969}" srcOrd="0" destOrd="0" presId="urn:microsoft.com/office/officeart/2009/layout/CirclePictureHierarchy"/>
    <dgm:cxn modelId="{250E38F9-FE1B-0546-BAD9-9B1CF2CE5FD5}" type="presOf" srcId="{3DE4382C-1072-6D4A-BA93-CEC2AD651DFC}" destId="{F03E1880-D5CB-D547-ADD0-ACB70BC702CC}" srcOrd="0" destOrd="0" presId="urn:microsoft.com/office/officeart/2009/layout/CirclePictureHierarchy"/>
    <dgm:cxn modelId="{0A792285-8439-434A-B19F-DFAE1CE0BFCE}" type="presParOf" srcId="{123F8671-BBE7-994D-B7AE-7AFD54329E51}" destId="{1333B222-85AF-0144-97F1-06D47BAD72C5}" srcOrd="0" destOrd="0" presId="urn:microsoft.com/office/officeart/2009/layout/CirclePictureHierarchy"/>
    <dgm:cxn modelId="{30C6360B-A95A-CB48-A7A5-14973B933288}" type="presParOf" srcId="{1333B222-85AF-0144-97F1-06D47BAD72C5}" destId="{4EE00605-BFAE-564B-BE28-39BC4548136D}" srcOrd="0" destOrd="0" presId="urn:microsoft.com/office/officeart/2009/layout/CirclePictureHierarchy"/>
    <dgm:cxn modelId="{DA1A65E2-4A4B-F544-B029-6980859BA9B8}" type="presParOf" srcId="{4EE00605-BFAE-564B-BE28-39BC4548136D}" destId="{D25BF43A-6E4D-1841-BDFB-9CE50CF6B440}" srcOrd="0" destOrd="0" presId="urn:microsoft.com/office/officeart/2009/layout/CirclePictureHierarchy"/>
    <dgm:cxn modelId="{B67AE781-3BBD-F549-8F7E-CC54346B7CCA}" type="presParOf" srcId="{4EE00605-BFAE-564B-BE28-39BC4548136D}" destId="{E354EBFA-F5F6-2F47-9A4F-FD5981EA6969}" srcOrd="1" destOrd="0" presId="urn:microsoft.com/office/officeart/2009/layout/CirclePictureHierarchy"/>
    <dgm:cxn modelId="{A477A787-FA1E-3D42-98B3-EE628E6C79D6}" type="presParOf" srcId="{1333B222-85AF-0144-97F1-06D47BAD72C5}" destId="{859F6A24-549C-0C46-B443-8EB45857FCE1}" srcOrd="1" destOrd="0" presId="urn:microsoft.com/office/officeart/2009/layout/CirclePictureHierarchy"/>
    <dgm:cxn modelId="{66707292-8C03-1345-9090-56656D44FAAB}" type="presParOf" srcId="{859F6A24-549C-0C46-B443-8EB45857FCE1}" destId="{77198C9C-B390-8F49-90E1-DBAA43445E12}" srcOrd="0" destOrd="0" presId="urn:microsoft.com/office/officeart/2009/layout/CirclePictureHierarchy"/>
    <dgm:cxn modelId="{6D2E3252-12AA-B241-B2F6-A02BC61D513A}" type="presParOf" srcId="{859F6A24-549C-0C46-B443-8EB45857FCE1}" destId="{292D40C0-EA4E-284D-8A0E-E83E1A2E1338}" srcOrd="1" destOrd="0" presId="urn:microsoft.com/office/officeart/2009/layout/CirclePictureHierarchy"/>
    <dgm:cxn modelId="{134F9542-86D7-7B46-BBB5-D6DF215D6886}" type="presParOf" srcId="{292D40C0-EA4E-284D-8A0E-E83E1A2E1338}" destId="{5959CB4E-2256-3748-9FCB-0CEB370B4953}" srcOrd="0" destOrd="0" presId="urn:microsoft.com/office/officeart/2009/layout/CirclePictureHierarchy"/>
    <dgm:cxn modelId="{C147EC2F-AEAB-C846-AA5B-D37266EAA625}" type="presParOf" srcId="{5959CB4E-2256-3748-9FCB-0CEB370B4953}" destId="{FF75472A-75FE-EF48-80FD-4DF64B0852E5}" srcOrd="0" destOrd="0" presId="urn:microsoft.com/office/officeart/2009/layout/CirclePictureHierarchy"/>
    <dgm:cxn modelId="{AB252C86-57BC-2E4C-9AE7-ABD56C8CE501}" type="presParOf" srcId="{5959CB4E-2256-3748-9FCB-0CEB370B4953}" destId="{059E10BB-B3E0-864F-89A1-91927CFA44FE}" srcOrd="1" destOrd="0" presId="urn:microsoft.com/office/officeart/2009/layout/CirclePictureHierarchy"/>
    <dgm:cxn modelId="{BA86FE08-BE53-4E48-A3D4-C7963FCABF69}" type="presParOf" srcId="{292D40C0-EA4E-284D-8A0E-E83E1A2E1338}" destId="{3C210B63-7841-A14D-941B-A37C07ABD127}" srcOrd="1" destOrd="0" presId="urn:microsoft.com/office/officeart/2009/layout/CirclePictureHierarchy"/>
    <dgm:cxn modelId="{2F75EBA8-35D4-BA4A-80F3-40AAE7F3F0DA}" type="presParOf" srcId="{3C210B63-7841-A14D-941B-A37C07ABD127}" destId="{DF9455D8-B793-F144-9D3E-9D2C8CAEA19A}" srcOrd="0" destOrd="0" presId="urn:microsoft.com/office/officeart/2009/layout/CirclePictureHierarchy"/>
    <dgm:cxn modelId="{F778267A-315F-924E-8FA3-403A11BA67DC}" type="presParOf" srcId="{3C210B63-7841-A14D-941B-A37C07ABD127}" destId="{24F3A3F9-10B0-2844-8A6C-44DEFAF9B4F9}" srcOrd="1" destOrd="0" presId="urn:microsoft.com/office/officeart/2009/layout/CirclePictureHierarchy"/>
    <dgm:cxn modelId="{AF77ECEF-E65C-9E42-9565-B66543964C56}" type="presParOf" srcId="{24F3A3F9-10B0-2844-8A6C-44DEFAF9B4F9}" destId="{0990BBC9-6FBE-9F43-BC6B-EAF6DC4A252A}" srcOrd="0" destOrd="0" presId="urn:microsoft.com/office/officeart/2009/layout/CirclePictureHierarchy"/>
    <dgm:cxn modelId="{EBBD8D30-9026-6140-8524-8D2DF7234B96}" type="presParOf" srcId="{0990BBC9-6FBE-9F43-BC6B-EAF6DC4A252A}" destId="{F587BECE-A349-1148-A135-79DB02A4D1C9}" srcOrd="0" destOrd="0" presId="urn:microsoft.com/office/officeart/2009/layout/CirclePictureHierarchy"/>
    <dgm:cxn modelId="{92F88278-2F9E-7E41-B063-BFDA42FAC44A}" type="presParOf" srcId="{0990BBC9-6FBE-9F43-BC6B-EAF6DC4A252A}" destId="{2D35A44B-03DA-844D-8D0F-44A9A8B8539F}" srcOrd="1" destOrd="0" presId="urn:microsoft.com/office/officeart/2009/layout/CirclePictureHierarchy"/>
    <dgm:cxn modelId="{E331A12B-4156-9346-A0F9-2D193FC2C432}" type="presParOf" srcId="{24F3A3F9-10B0-2844-8A6C-44DEFAF9B4F9}" destId="{D6BD23E3-49CE-B247-B5F1-93D2EA341FDF}" srcOrd="1" destOrd="0" presId="urn:microsoft.com/office/officeart/2009/layout/CirclePictureHierarchy"/>
    <dgm:cxn modelId="{FB4B5330-8B2E-0E48-A3B9-A1DDD39DA6FD}" type="presParOf" srcId="{3C210B63-7841-A14D-941B-A37C07ABD127}" destId="{00169140-BF61-5B4E-A17C-FA27D01F5DBC}" srcOrd="2" destOrd="0" presId="urn:microsoft.com/office/officeart/2009/layout/CirclePictureHierarchy"/>
    <dgm:cxn modelId="{D3DEADA9-56AC-6F48-8562-C66B4E77C219}" type="presParOf" srcId="{3C210B63-7841-A14D-941B-A37C07ABD127}" destId="{26F746BF-BF5B-1641-8CC1-ECEE6ECBB956}" srcOrd="3" destOrd="0" presId="urn:microsoft.com/office/officeart/2009/layout/CirclePictureHierarchy"/>
    <dgm:cxn modelId="{2915ECD6-25E9-E94E-9831-7F8118389E11}" type="presParOf" srcId="{26F746BF-BF5B-1641-8CC1-ECEE6ECBB956}" destId="{9405217A-D541-5F4B-81C0-6686DE4C3019}" srcOrd="0" destOrd="0" presId="urn:microsoft.com/office/officeart/2009/layout/CirclePictureHierarchy"/>
    <dgm:cxn modelId="{F9CF9555-B8EC-2E4D-AFBE-695203559BED}" type="presParOf" srcId="{9405217A-D541-5F4B-81C0-6686DE4C3019}" destId="{567D65B0-0403-E340-BA7C-097B60C0BB14}" srcOrd="0" destOrd="0" presId="urn:microsoft.com/office/officeart/2009/layout/CirclePictureHierarchy"/>
    <dgm:cxn modelId="{4E1C9A51-356F-6C43-94E5-F71E651B5790}" type="presParOf" srcId="{9405217A-D541-5F4B-81C0-6686DE4C3019}" destId="{F03E1880-D5CB-D547-ADD0-ACB70BC702CC}" srcOrd="1" destOrd="0" presId="urn:microsoft.com/office/officeart/2009/layout/CirclePictureHierarchy"/>
    <dgm:cxn modelId="{2BB63580-4EC3-1442-8779-05DAEA46537E}" type="presParOf" srcId="{26F746BF-BF5B-1641-8CC1-ECEE6ECBB956}" destId="{677C2E4C-B65E-1941-9694-D8FF19B6BAF2}"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093AA5-D103-45DF-B6FD-C6AAF00BA1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80671D-08F3-49A1-AC0C-2D8B76FBE207}">
      <dgm:prSet phldrT="[Text]" custT="1"/>
      <dgm:spPr/>
      <dgm:t>
        <a:bodyPr/>
        <a:lstStyle/>
        <a:p>
          <a:r>
            <a:rPr lang="en-US" sz="2000" dirty="0" err="1"/>
            <a:t>Certificado</a:t>
          </a:r>
          <a:r>
            <a:rPr lang="en-US" sz="2000" dirty="0"/>
            <a:t> de </a:t>
          </a:r>
          <a:r>
            <a:rPr lang="en-US" sz="2000" dirty="0" err="1"/>
            <a:t>conformidad</a:t>
          </a:r>
          <a:endParaRPr lang="en-US" sz="2000" dirty="0"/>
        </a:p>
      </dgm:t>
    </dgm:pt>
    <dgm:pt modelId="{0986D35E-B9A0-4972-BC0C-104069374625}" type="parTrans" cxnId="{A0B27950-BB27-47DD-9096-F358EF9369FC}">
      <dgm:prSet/>
      <dgm:spPr/>
      <dgm:t>
        <a:bodyPr/>
        <a:lstStyle/>
        <a:p>
          <a:endParaRPr lang="en-US" sz="1400"/>
        </a:p>
      </dgm:t>
    </dgm:pt>
    <dgm:pt modelId="{EB5DB0D5-DE1B-4A9A-A1B3-E68414251520}" type="sibTrans" cxnId="{A0B27950-BB27-47DD-9096-F358EF9369FC}">
      <dgm:prSet/>
      <dgm:spPr/>
      <dgm:t>
        <a:bodyPr/>
        <a:lstStyle/>
        <a:p>
          <a:endParaRPr lang="en-US" sz="1400"/>
        </a:p>
      </dgm:t>
    </dgm:pt>
    <dgm:pt modelId="{643DBBBD-CABC-472D-A8C9-A975ECED3612}">
      <dgm:prSet phldrT="[Text]" custT="1"/>
      <dgm:spPr/>
      <dgm:t>
        <a:bodyPr/>
        <a:lstStyle/>
        <a:p>
          <a:r>
            <a:rPr lang="en-US" sz="2000" dirty="0" err="1"/>
            <a:t>Trazabilidad</a:t>
          </a:r>
          <a:r>
            <a:rPr lang="en-US" sz="2000" dirty="0"/>
            <a:t> de </a:t>
          </a:r>
          <a:r>
            <a:rPr lang="en-US" sz="2000" dirty="0" err="1"/>
            <a:t>partes</a:t>
          </a:r>
          <a:r>
            <a:rPr lang="en-US" sz="2000" dirty="0"/>
            <a:t> y </a:t>
          </a:r>
          <a:r>
            <a:rPr lang="en-US" sz="2000" dirty="0" err="1"/>
            <a:t>componentes</a:t>
          </a:r>
          <a:endParaRPr lang="en-US" sz="2000" dirty="0"/>
        </a:p>
      </dgm:t>
    </dgm:pt>
    <dgm:pt modelId="{662D2F19-25E3-4770-8F0D-39443FA6A894}" type="parTrans" cxnId="{57D3914A-9880-4743-9573-DAFB88982D80}">
      <dgm:prSet/>
      <dgm:spPr/>
      <dgm:t>
        <a:bodyPr/>
        <a:lstStyle/>
        <a:p>
          <a:endParaRPr lang="en-US" sz="1400"/>
        </a:p>
      </dgm:t>
    </dgm:pt>
    <dgm:pt modelId="{A06A0325-5478-456F-BAC3-1BE4F2647659}" type="sibTrans" cxnId="{57D3914A-9880-4743-9573-DAFB88982D80}">
      <dgm:prSet/>
      <dgm:spPr/>
      <dgm:t>
        <a:bodyPr/>
        <a:lstStyle/>
        <a:p>
          <a:endParaRPr lang="en-US" sz="1400"/>
        </a:p>
      </dgm:t>
    </dgm:pt>
    <dgm:pt modelId="{350BBCF5-2887-4A6A-8096-F98B8628815B}">
      <dgm:prSet phldrT="[Text]" custT="1"/>
      <dgm:spPr/>
      <dgm:t>
        <a:bodyPr/>
        <a:lstStyle/>
        <a:p>
          <a:r>
            <a:rPr lang="en-US" sz="2000" dirty="0"/>
            <a:t>Mayor </a:t>
          </a:r>
          <a:r>
            <a:rPr lang="en-US" sz="2000" dirty="0" err="1"/>
            <a:t>exactitud</a:t>
          </a:r>
          <a:r>
            <a:rPr lang="en-US" sz="2000" dirty="0"/>
            <a:t> y mayor </a:t>
          </a:r>
          <a:r>
            <a:rPr lang="en-US" sz="2000" dirty="0" err="1"/>
            <a:t>precisión</a:t>
          </a:r>
          <a:endParaRPr lang="en-US" sz="2000" dirty="0"/>
        </a:p>
      </dgm:t>
    </dgm:pt>
    <dgm:pt modelId="{FF554A66-6293-4408-A25C-C8814D36E667}" type="parTrans" cxnId="{5666A31B-5CC2-450F-B531-9BF7B476EFB8}">
      <dgm:prSet/>
      <dgm:spPr/>
      <dgm:t>
        <a:bodyPr/>
        <a:lstStyle/>
        <a:p>
          <a:endParaRPr lang="en-US" sz="1400"/>
        </a:p>
      </dgm:t>
    </dgm:pt>
    <dgm:pt modelId="{2D75373D-3027-4EBB-B050-EA800A35CF71}" type="sibTrans" cxnId="{5666A31B-5CC2-450F-B531-9BF7B476EFB8}">
      <dgm:prSet/>
      <dgm:spPr/>
      <dgm:t>
        <a:bodyPr/>
        <a:lstStyle/>
        <a:p>
          <a:endParaRPr lang="en-US" sz="1400"/>
        </a:p>
      </dgm:t>
    </dgm:pt>
    <dgm:pt modelId="{B4D3C392-9A6F-48E3-B86E-371CD3AE28F9}">
      <dgm:prSet phldrT="[Text]" custT="1"/>
      <dgm:spPr/>
      <dgm:t>
        <a:bodyPr/>
        <a:lstStyle/>
        <a:p>
          <a:r>
            <a:rPr lang="en-US" sz="2000" dirty="0" err="1"/>
            <a:t>Pruebas</a:t>
          </a:r>
          <a:r>
            <a:rPr lang="en-US" sz="2000" dirty="0"/>
            <a:t> de </a:t>
          </a:r>
          <a:r>
            <a:rPr lang="en-US" sz="2000" dirty="0" err="1"/>
            <a:t>calidad</a:t>
          </a:r>
          <a:endParaRPr lang="en-US" sz="2000" dirty="0"/>
        </a:p>
      </dgm:t>
    </dgm:pt>
    <dgm:pt modelId="{7633ED84-58EB-48F3-BB0F-1290C485140B}" type="parTrans" cxnId="{6192D195-1D07-42F5-B2F8-BC64DE05014C}">
      <dgm:prSet/>
      <dgm:spPr/>
      <dgm:t>
        <a:bodyPr/>
        <a:lstStyle/>
        <a:p>
          <a:endParaRPr lang="en-US" sz="1400"/>
        </a:p>
      </dgm:t>
    </dgm:pt>
    <dgm:pt modelId="{2EC34014-3CC5-4B96-901B-11116BEE3228}" type="sibTrans" cxnId="{6192D195-1D07-42F5-B2F8-BC64DE05014C}">
      <dgm:prSet/>
      <dgm:spPr/>
      <dgm:t>
        <a:bodyPr/>
        <a:lstStyle/>
        <a:p>
          <a:endParaRPr lang="en-US" sz="1400"/>
        </a:p>
      </dgm:t>
    </dgm:pt>
    <dgm:pt modelId="{36BADE04-79D8-4829-977A-D101F3295B69}" type="pres">
      <dgm:prSet presAssocID="{01093AA5-D103-45DF-B6FD-C6AAF00BA1A2}" presName="linear" presStyleCnt="0">
        <dgm:presLayoutVars>
          <dgm:animLvl val="lvl"/>
          <dgm:resizeHandles val="exact"/>
        </dgm:presLayoutVars>
      </dgm:prSet>
      <dgm:spPr/>
    </dgm:pt>
    <dgm:pt modelId="{1452E937-0D00-49B6-BF38-56E6E882D7E1}" type="pres">
      <dgm:prSet presAssocID="{7580671D-08F3-49A1-AC0C-2D8B76FBE207}" presName="parentText" presStyleLbl="node1" presStyleIdx="0" presStyleCnt="4">
        <dgm:presLayoutVars>
          <dgm:chMax val="0"/>
          <dgm:bulletEnabled val="1"/>
        </dgm:presLayoutVars>
      </dgm:prSet>
      <dgm:spPr/>
    </dgm:pt>
    <dgm:pt modelId="{12CD9148-C7F9-4302-BF55-3126D56ACA72}" type="pres">
      <dgm:prSet presAssocID="{EB5DB0D5-DE1B-4A9A-A1B3-E68414251520}" presName="spacer" presStyleCnt="0"/>
      <dgm:spPr/>
    </dgm:pt>
    <dgm:pt modelId="{4C97FA2F-33DB-47D6-A89F-6D3DDC7C2F66}" type="pres">
      <dgm:prSet presAssocID="{643DBBBD-CABC-472D-A8C9-A975ECED3612}" presName="parentText" presStyleLbl="node1" presStyleIdx="1" presStyleCnt="4">
        <dgm:presLayoutVars>
          <dgm:chMax val="0"/>
          <dgm:bulletEnabled val="1"/>
        </dgm:presLayoutVars>
      </dgm:prSet>
      <dgm:spPr/>
    </dgm:pt>
    <dgm:pt modelId="{ECD244BF-ED04-4439-8301-D6975838A9C4}" type="pres">
      <dgm:prSet presAssocID="{A06A0325-5478-456F-BAC3-1BE4F2647659}" presName="spacer" presStyleCnt="0"/>
      <dgm:spPr/>
    </dgm:pt>
    <dgm:pt modelId="{392227B5-D40F-43EE-90E1-E2435E5442D4}" type="pres">
      <dgm:prSet presAssocID="{350BBCF5-2887-4A6A-8096-F98B8628815B}" presName="parentText" presStyleLbl="node1" presStyleIdx="2" presStyleCnt="4">
        <dgm:presLayoutVars>
          <dgm:chMax val="0"/>
          <dgm:bulletEnabled val="1"/>
        </dgm:presLayoutVars>
      </dgm:prSet>
      <dgm:spPr/>
    </dgm:pt>
    <dgm:pt modelId="{8B12DB99-1558-4E54-882B-D7D970E8D605}" type="pres">
      <dgm:prSet presAssocID="{2D75373D-3027-4EBB-B050-EA800A35CF71}" presName="spacer" presStyleCnt="0"/>
      <dgm:spPr/>
    </dgm:pt>
    <dgm:pt modelId="{F40FCCCE-56BE-4911-A902-AA7BB45E1525}" type="pres">
      <dgm:prSet presAssocID="{B4D3C392-9A6F-48E3-B86E-371CD3AE28F9}" presName="parentText" presStyleLbl="node1" presStyleIdx="3" presStyleCnt="4">
        <dgm:presLayoutVars>
          <dgm:chMax val="0"/>
          <dgm:bulletEnabled val="1"/>
        </dgm:presLayoutVars>
      </dgm:prSet>
      <dgm:spPr/>
    </dgm:pt>
  </dgm:ptLst>
  <dgm:cxnLst>
    <dgm:cxn modelId="{4C966308-C199-4C30-B40C-C5CDAFB9B2F0}" type="presOf" srcId="{7580671D-08F3-49A1-AC0C-2D8B76FBE207}" destId="{1452E937-0D00-49B6-BF38-56E6E882D7E1}" srcOrd="0" destOrd="0" presId="urn:microsoft.com/office/officeart/2005/8/layout/vList2"/>
    <dgm:cxn modelId="{3E78740F-01F1-4162-AEA3-82B88DB06950}" type="presOf" srcId="{B4D3C392-9A6F-48E3-B86E-371CD3AE28F9}" destId="{F40FCCCE-56BE-4911-A902-AA7BB45E1525}" srcOrd="0" destOrd="0" presId="urn:microsoft.com/office/officeart/2005/8/layout/vList2"/>
    <dgm:cxn modelId="{5666A31B-5CC2-450F-B531-9BF7B476EFB8}" srcId="{01093AA5-D103-45DF-B6FD-C6AAF00BA1A2}" destId="{350BBCF5-2887-4A6A-8096-F98B8628815B}" srcOrd="2" destOrd="0" parTransId="{FF554A66-6293-4408-A25C-C8814D36E667}" sibTransId="{2D75373D-3027-4EBB-B050-EA800A35CF71}"/>
    <dgm:cxn modelId="{72883421-D0AE-425F-BC16-2F1271BE3108}" type="presOf" srcId="{643DBBBD-CABC-472D-A8C9-A975ECED3612}" destId="{4C97FA2F-33DB-47D6-A89F-6D3DDC7C2F66}" srcOrd="0" destOrd="0" presId="urn:microsoft.com/office/officeart/2005/8/layout/vList2"/>
    <dgm:cxn modelId="{0D26F562-6E5B-4511-8A88-B41DE88E0E96}" type="presOf" srcId="{01093AA5-D103-45DF-B6FD-C6AAF00BA1A2}" destId="{36BADE04-79D8-4829-977A-D101F3295B69}" srcOrd="0" destOrd="0" presId="urn:microsoft.com/office/officeart/2005/8/layout/vList2"/>
    <dgm:cxn modelId="{57D3914A-9880-4743-9573-DAFB88982D80}" srcId="{01093AA5-D103-45DF-B6FD-C6AAF00BA1A2}" destId="{643DBBBD-CABC-472D-A8C9-A975ECED3612}" srcOrd="1" destOrd="0" parTransId="{662D2F19-25E3-4770-8F0D-39443FA6A894}" sibTransId="{A06A0325-5478-456F-BAC3-1BE4F2647659}"/>
    <dgm:cxn modelId="{A0B27950-BB27-47DD-9096-F358EF9369FC}" srcId="{01093AA5-D103-45DF-B6FD-C6AAF00BA1A2}" destId="{7580671D-08F3-49A1-AC0C-2D8B76FBE207}" srcOrd="0" destOrd="0" parTransId="{0986D35E-B9A0-4972-BC0C-104069374625}" sibTransId="{EB5DB0D5-DE1B-4A9A-A1B3-E68414251520}"/>
    <dgm:cxn modelId="{6192D195-1D07-42F5-B2F8-BC64DE05014C}" srcId="{01093AA5-D103-45DF-B6FD-C6AAF00BA1A2}" destId="{B4D3C392-9A6F-48E3-B86E-371CD3AE28F9}" srcOrd="3" destOrd="0" parTransId="{7633ED84-58EB-48F3-BB0F-1290C485140B}" sibTransId="{2EC34014-3CC5-4B96-901B-11116BEE3228}"/>
    <dgm:cxn modelId="{A7C32FCF-E3D4-4A25-8068-9A4AD3432D21}" type="presOf" srcId="{350BBCF5-2887-4A6A-8096-F98B8628815B}" destId="{392227B5-D40F-43EE-90E1-E2435E5442D4}" srcOrd="0" destOrd="0" presId="urn:microsoft.com/office/officeart/2005/8/layout/vList2"/>
    <dgm:cxn modelId="{AD0E9D3A-A861-4665-B825-3D747BD3BC0A}" type="presParOf" srcId="{36BADE04-79D8-4829-977A-D101F3295B69}" destId="{1452E937-0D00-49B6-BF38-56E6E882D7E1}" srcOrd="0" destOrd="0" presId="urn:microsoft.com/office/officeart/2005/8/layout/vList2"/>
    <dgm:cxn modelId="{614E5F89-DC4B-4889-B671-6AF567A20AF3}" type="presParOf" srcId="{36BADE04-79D8-4829-977A-D101F3295B69}" destId="{12CD9148-C7F9-4302-BF55-3126D56ACA72}" srcOrd="1" destOrd="0" presId="urn:microsoft.com/office/officeart/2005/8/layout/vList2"/>
    <dgm:cxn modelId="{DA0993DE-4F9D-4158-B403-0494B91E58F5}" type="presParOf" srcId="{36BADE04-79D8-4829-977A-D101F3295B69}" destId="{4C97FA2F-33DB-47D6-A89F-6D3DDC7C2F66}" srcOrd="2" destOrd="0" presId="urn:microsoft.com/office/officeart/2005/8/layout/vList2"/>
    <dgm:cxn modelId="{F0CF2C0F-7059-48F4-BDF7-C40A3B41534A}" type="presParOf" srcId="{36BADE04-79D8-4829-977A-D101F3295B69}" destId="{ECD244BF-ED04-4439-8301-D6975838A9C4}" srcOrd="3" destOrd="0" presId="urn:microsoft.com/office/officeart/2005/8/layout/vList2"/>
    <dgm:cxn modelId="{EB4DE33C-CEE4-4F23-A75F-6417DB4E4B26}" type="presParOf" srcId="{36BADE04-79D8-4829-977A-D101F3295B69}" destId="{392227B5-D40F-43EE-90E1-E2435E5442D4}" srcOrd="4" destOrd="0" presId="urn:microsoft.com/office/officeart/2005/8/layout/vList2"/>
    <dgm:cxn modelId="{E81DD2DF-3EA0-4F9E-9412-726A8F4E7591}" type="presParOf" srcId="{36BADE04-79D8-4829-977A-D101F3295B69}" destId="{8B12DB99-1558-4E54-882B-D7D970E8D605}" srcOrd="5" destOrd="0" presId="urn:microsoft.com/office/officeart/2005/8/layout/vList2"/>
    <dgm:cxn modelId="{A424ABCA-711F-4C73-B182-E93BDF49F207}" type="presParOf" srcId="{36BADE04-79D8-4829-977A-D101F3295B69}" destId="{F40FCCCE-56BE-4911-A902-AA7BB45E152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9140-BF61-5B4E-A17C-FA27D01F5DBC}">
      <dsp:nvSpPr>
        <dsp:cNvPr id="0" name=""/>
        <dsp:cNvSpPr/>
      </dsp:nvSpPr>
      <dsp:spPr>
        <a:xfrm>
          <a:off x="3512683" y="3793054"/>
          <a:ext cx="2148444" cy="504114"/>
        </a:xfrm>
        <a:custGeom>
          <a:avLst/>
          <a:gdLst/>
          <a:ahLst/>
          <a:cxnLst/>
          <a:rect l="0" t="0" r="0" b="0"/>
          <a:pathLst>
            <a:path>
              <a:moveTo>
                <a:pt x="0" y="0"/>
              </a:moveTo>
              <a:lnTo>
                <a:pt x="0" y="254057"/>
              </a:lnTo>
              <a:lnTo>
                <a:pt x="2148444" y="254057"/>
              </a:lnTo>
              <a:lnTo>
                <a:pt x="2148444" y="50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9455D8-B793-F144-9D3E-9D2C8CAEA19A}">
      <dsp:nvSpPr>
        <dsp:cNvPr id="0" name=""/>
        <dsp:cNvSpPr/>
      </dsp:nvSpPr>
      <dsp:spPr>
        <a:xfrm>
          <a:off x="1260127" y="3793054"/>
          <a:ext cx="2252556" cy="504114"/>
        </a:xfrm>
        <a:custGeom>
          <a:avLst/>
          <a:gdLst/>
          <a:ahLst/>
          <a:cxnLst/>
          <a:rect l="0" t="0" r="0" b="0"/>
          <a:pathLst>
            <a:path>
              <a:moveTo>
                <a:pt x="2252556" y="0"/>
              </a:moveTo>
              <a:lnTo>
                <a:pt x="2252556" y="254057"/>
              </a:lnTo>
              <a:lnTo>
                <a:pt x="0" y="254057"/>
              </a:lnTo>
              <a:lnTo>
                <a:pt x="0" y="50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198C9C-B390-8F49-90E1-DBAA43445E12}">
      <dsp:nvSpPr>
        <dsp:cNvPr id="0" name=""/>
        <dsp:cNvSpPr/>
      </dsp:nvSpPr>
      <dsp:spPr>
        <a:xfrm>
          <a:off x="3456529" y="1626609"/>
          <a:ext cx="91440" cy="492752"/>
        </a:xfrm>
        <a:custGeom>
          <a:avLst/>
          <a:gdLst/>
          <a:ahLst/>
          <a:cxnLst/>
          <a:rect l="0" t="0" r="0" b="0"/>
          <a:pathLst>
            <a:path>
              <a:moveTo>
                <a:pt x="45720" y="0"/>
              </a:moveTo>
              <a:lnTo>
                <a:pt x="45720" y="242695"/>
              </a:lnTo>
              <a:lnTo>
                <a:pt x="56154" y="242695"/>
              </a:lnTo>
              <a:lnTo>
                <a:pt x="56154" y="4927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5BF43A-6E4D-1841-BDFB-9CE50CF6B440}">
      <dsp:nvSpPr>
        <dsp:cNvPr id="0" name=""/>
        <dsp:cNvSpPr/>
      </dsp:nvSpPr>
      <dsp:spPr>
        <a:xfrm>
          <a:off x="2347050" y="33335"/>
          <a:ext cx="2310397" cy="159327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255" t="4810" r="3255" b="481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4EBFA-F5F6-2F47-9A4F-FD5981EA6969}">
      <dsp:nvSpPr>
        <dsp:cNvPr id="0" name=""/>
        <dsp:cNvSpPr/>
      </dsp:nvSpPr>
      <dsp:spPr>
        <a:xfrm>
          <a:off x="4574980" y="54443"/>
          <a:ext cx="2730668" cy="1528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kern="1200" noProof="0" dirty="0"/>
            <a:t>(64 países)</a:t>
          </a:r>
        </a:p>
      </dsp:txBody>
      <dsp:txXfrm>
        <a:off x="4574980" y="54443"/>
        <a:ext cx="2730668" cy="1528331"/>
      </dsp:txXfrm>
    </dsp:sp>
    <dsp:sp modelId="{FF75472A-75FE-EF48-80FD-4DF64B0852E5}">
      <dsp:nvSpPr>
        <dsp:cNvPr id="0" name=""/>
        <dsp:cNvSpPr/>
      </dsp:nvSpPr>
      <dsp:spPr>
        <a:xfrm>
          <a:off x="2653424" y="2119361"/>
          <a:ext cx="1718518" cy="1673692"/>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545" t="6829" r="-4545" b="68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9E10BB-B3E0-864F-89A1-91927CFA44FE}">
      <dsp:nvSpPr>
        <dsp:cNvPr id="0" name=""/>
        <dsp:cNvSpPr/>
      </dsp:nvSpPr>
      <dsp:spPr>
        <a:xfrm>
          <a:off x="4528338" y="2138725"/>
          <a:ext cx="2400545" cy="1600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noProof="0" dirty="0"/>
            <a:t>Regulación Primaria</a:t>
          </a:r>
        </a:p>
      </dsp:txBody>
      <dsp:txXfrm>
        <a:off x="4528338" y="2138725"/>
        <a:ext cx="2400545" cy="1600363"/>
      </dsp:txXfrm>
    </dsp:sp>
    <dsp:sp modelId="{F587BECE-A349-1148-A135-79DB02A4D1C9}">
      <dsp:nvSpPr>
        <dsp:cNvPr id="0" name=""/>
        <dsp:cNvSpPr/>
      </dsp:nvSpPr>
      <dsp:spPr>
        <a:xfrm>
          <a:off x="459945" y="4297168"/>
          <a:ext cx="1600363" cy="1600363"/>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89" t="18273" r="1189" b="1827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A44B-03DA-844D-8D0F-44A9A8B8539F}">
      <dsp:nvSpPr>
        <dsp:cNvPr id="0" name=""/>
        <dsp:cNvSpPr/>
      </dsp:nvSpPr>
      <dsp:spPr>
        <a:xfrm>
          <a:off x="2060309" y="4293167"/>
          <a:ext cx="2400545" cy="1600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noProof="0" dirty="0"/>
            <a:t>Normalización</a:t>
          </a:r>
          <a:endParaRPr lang="es-ES_tradnl" sz="2700" kern="1200" noProof="0" dirty="0"/>
        </a:p>
      </dsp:txBody>
      <dsp:txXfrm>
        <a:off x="2060309" y="4293167"/>
        <a:ext cx="2400545" cy="1600363"/>
      </dsp:txXfrm>
    </dsp:sp>
    <dsp:sp modelId="{567D65B0-0403-E340-BA7C-097B60C0BB14}">
      <dsp:nvSpPr>
        <dsp:cNvPr id="0" name=""/>
        <dsp:cNvSpPr/>
      </dsp:nvSpPr>
      <dsp:spPr>
        <a:xfrm>
          <a:off x="4860945" y="4297168"/>
          <a:ext cx="1600363" cy="1600363"/>
        </a:xfrm>
        <a:prstGeom prst="ellipse">
          <a:avLst/>
        </a:prstGeom>
        <a:blipFill dpi="0" rotWithShape="1">
          <a:blip xmlns:r="http://schemas.openxmlformats.org/officeDocument/2006/relationships" r:embed="rId4"/>
          <a:srcRect/>
          <a:stretch>
            <a:fillRect l="-31" t="15833" r="-31" b="1583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3E1880-D5CB-D547-ADD0-ACB70BC702CC}">
      <dsp:nvSpPr>
        <dsp:cNvPr id="0" name=""/>
        <dsp:cNvSpPr/>
      </dsp:nvSpPr>
      <dsp:spPr>
        <a:xfrm>
          <a:off x="6461309" y="4293167"/>
          <a:ext cx="2400545" cy="1600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noProof="0" dirty="0"/>
            <a:t>Acreditación Certificación</a:t>
          </a:r>
        </a:p>
      </dsp:txBody>
      <dsp:txXfrm>
        <a:off x="6461309" y="4293167"/>
        <a:ext cx="2400545" cy="1600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2E937-0D00-49B6-BF38-56E6E882D7E1}">
      <dsp:nvSpPr>
        <dsp:cNvPr id="0" name=""/>
        <dsp:cNvSpPr/>
      </dsp:nvSpPr>
      <dsp:spPr>
        <a:xfrm>
          <a:off x="0" y="31229"/>
          <a:ext cx="5256583" cy="97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Certificado</a:t>
          </a:r>
          <a:r>
            <a:rPr lang="en-US" sz="2000" kern="1200" dirty="0"/>
            <a:t> de </a:t>
          </a:r>
          <a:r>
            <a:rPr lang="en-US" sz="2000" kern="1200" dirty="0" err="1"/>
            <a:t>conformidad</a:t>
          </a:r>
          <a:endParaRPr lang="en-US" sz="2000" kern="1200" dirty="0"/>
        </a:p>
      </dsp:txBody>
      <dsp:txXfrm>
        <a:off x="47519" y="78748"/>
        <a:ext cx="5161545" cy="878402"/>
      </dsp:txXfrm>
    </dsp:sp>
    <dsp:sp modelId="{4C97FA2F-33DB-47D6-A89F-6D3DDC7C2F66}">
      <dsp:nvSpPr>
        <dsp:cNvPr id="0" name=""/>
        <dsp:cNvSpPr/>
      </dsp:nvSpPr>
      <dsp:spPr>
        <a:xfrm>
          <a:off x="0" y="1154429"/>
          <a:ext cx="5256583" cy="97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Trazabilidad</a:t>
          </a:r>
          <a:r>
            <a:rPr lang="en-US" sz="2000" kern="1200" dirty="0"/>
            <a:t> de </a:t>
          </a:r>
          <a:r>
            <a:rPr lang="en-US" sz="2000" kern="1200" dirty="0" err="1"/>
            <a:t>partes</a:t>
          </a:r>
          <a:r>
            <a:rPr lang="en-US" sz="2000" kern="1200" dirty="0"/>
            <a:t> y </a:t>
          </a:r>
          <a:r>
            <a:rPr lang="en-US" sz="2000" kern="1200" dirty="0" err="1"/>
            <a:t>componentes</a:t>
          </a:r>
          <a:endParaRPr lang="en-US" sz="2000" kern="1200" dirty="0"/>
        </a:p>
      </dsp:txBody>
      <dsp:txXfrm>
        <a:off x="47519" y="1201948"/>
        <a:ext cx="5161545" cy="878402"/>
      </dsp:txXfrm>
    </dsp:sp>
    <dsp:sp modelId="{392227B5-D40F-43EE-90E1-E2435E5442D4}">
      <dsp:nvSpPr>
        <dsp:cNvPr id="0" name=""/>
        <dsp:cNvSpPr/>
      </dsp:nvSpPr>
      <dsp:spPr>
        <a:xfrm>
          <a:off x="0" y="2277629"/>
          <a:ext cx="5256583" cy="97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Mayor </a:t>
          </a:r>
          <a:r>
            <a:rPr lang="en-US" sz="2000" kern="1200" dirty="0" err="1"/>
            <a:t>exactitud</a:t>
          </a:r>
          <a:r>
            <a:rPr lang="en-US" sz="2000" kern="1200" dirty="0"/>
            <a:t> y mayor </a:t>
          </a:r>
          <a:r>
            <a:rPr lang="en-US" sz="2000" kern="1200" dirty="0" err="1"/>
            <a:t>precisión</a:t>
          </a:r>
          <a:endParaRPr lang="en-US" sz="2000" kern="1200" dirty="0"/>
        </a:p>
      </dsp:txBody>
      <dsp:txXfrm>
        <a:off x="47519" y="2325148"/>
        <a:ext cx="5161545" cy="878402"/>
      </dsp:txXfrm>
    </dsp:sp>
    <dsp:sp modelId="{F40FCCCE-56BE-4911-A902-AA7BB45E1525}">
      <dsp:nvSpPr>
        <dsp:cNvPr id="0" name=""/>
        <dsp:cNvSpPr/>
      </dsp:nvSpPr>
      <dsp:spPr>
        <a:xfrm>
          <a:off x="0" y="3400829"/>
          <a:ext cx="5256583" cy="973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Pruebas</a:t>
          </a:r>
          <a:r>
            <a:rPr lang="en-US" sz="2000" kern="1200" dirty="0"/>
            <a:t> de </a:t>
          </a:r>
          <a:r>
            <a:rPr lang="en-US" sz="2000" kern="1200" dirty="0" err="1"/>
            <a:t>calidad</a:t>
          </a:r>
          <a:endParaRPr lang="en-US" sz="2000" kern="1200" dirty="0"/>
        </a:p>
      </dsp:txBody>
      <dsp:txXfrm>
        <a:off x="47519" y="3448348"/>
        <a:ext cx="5161545" cy="878402"/>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C6523-4C70-4ACE-81DD-40575026CFF8}" type="datetimeFigureOut">
              <a:rPr lang="es-CO" smtClean="0"/>
              <a:t>29/09/2023</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AACC8-1E41-41E5-911A-D7695F9C7A8A}" type="slidenum">
              <a:rPr lang="es-CO" smtClean="0"/>
              <a:t>‹Nº›</a:t>
            </a:fld>
            <a:endParaRPr lang="es-CO"/>
          </a:p>
        </p:txBody>
      </p:sp>
    </p:spTree>
    <p:extLst>
      <p:ext uri="{BB962C8B-B14F-4D97-AF65-F5344CB8AC3E}">
        <p14:creationId xmlns:p14="http://schemas.microsoft.com/office/powerpoint/2010/main" val="2630950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559565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11</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11</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494122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12</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12</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49343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13</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13</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351647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14</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14</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261869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15</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15</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350210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16</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16</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386816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17</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17</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676726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18</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18</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4269484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19</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19</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32163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20</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20</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294858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3</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3</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154173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21</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21</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238341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22</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22</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736818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23</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23</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660437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br>
              <a:rPr lang="es-CO" dirty="0"/>
            </a:br>
            <a:r>
              <a:rPr lang="es-CO" dirty="0"/>
              <a:t>En S</a:t>
            </a:r>
            <a:r>
              <a:rPr lang="es-CO" sz="1200" b="0" i="0" kern="1200" dirty="0">
                <a:solidFill>
                  <a:schemeClr val="tx1"/>
                </a:solidFill>
                <a:effectLst/>
                <a:latin typeface="+mn-lt"/>
                <a:ea typeface="+mn-ea"/>
                <a:cs typeface="+mn-cs"/>
              </a:rPr>
              <a:t>eca el departamento de gestión de </a:t>
            </a:r>
            <a:r>
              <a:rPr lang="es-CO" sz="1200" b="0" i="0" kern="1200" dirty="0" err="1">
                <a:solidFill>
                  <a:schemeClr val="tx1"/>
                </a:solidFill>
                <a:effectLst/>
                <a:latin typeface="+mn-lt"/>
                <a:ea typeface="+mn-ea"/>
                <a:cs typeface="+mn-cs"/>
              </a:rPr>
              <a:t>Calidadse</a:t>
            </a:r>
            <a:r>
              <a:rPr lang="es-CO" sz="1200" b="0" i="0" kern="1200" dirty="0">
                <a:solidFill>
                  <a:schemeClr val="tx1"/>
                </a:solidFill>
                <a:effectLst/>
                <a:latin typeface="+mn-lt"/>
                <a:ea typeface="+mn-ea"/>
                <a:cs typeface="+mn-cs"/>
              </a:rPr>
              <a:t> asegura de que los productos de seca satisfagan los requisitos del mercado y los deseos de los clientes en cuanto a la precisión de la medición, la confiabilidad y la operatividad inteligente y cumplen con los requisitos reglamentarios mundiales para productos médicos y básculas médicas (calibradas).</a:t>
            </a:r>
          </a:p>
          <a:p>
            <a:pPr>
              <a:spcBef>
                <a:spcPct val="0"/>
              </a:spcBef>
            </a:pPr>
            <a:r>
              <a:rPr lang="es-CO" sz="1200" b="0" i="0" kern="1200" dirty="0">
                <a:solidFill>
                  <a:schemeClr val="tx1"/>
                </a:solidFill>
                <a:effectLst/>
                <a:latin typeface="+mn-lt"/>
                <a:ea typeface="+mn-ea"/>
                <a:cs typeface="+mn-cs"/>
              </a:rPr>
              <a:t>ISO 9001: 2015 Gestión de la calidad. </a:t>
            </a:r>
          </a:p>
          <a:p>
            <a:pPr>
              <a:spcBef>
                <a:spcPct val="0"/>
              </a:spcBef>
            </a:pPr>
            <a:r>
              <a:rPr lang="es-CO" sz="1200" b="0" i="0" kern="1200" dirty="0">
                <a:solidFill>
                  <a:schemeClr val="tx1"/>
                </a:solidFill>
                <a:effectLst/>
                <a:latin typeface="+mn-lt"/>
                <a:ea typeface="+mn-ea"/>
                <a:cs typeface="+mn-cs"/>
              </a:rPr>
              <a:t>ISO 14001 ISO 13485: 2016 dispositivos médicos Participantes certificados en MDSAP (Programa de auditoría única de dispositivos médicos): Australia, Brasil, Canadá, Japón y EE. UU. </a:t>
            </a:r>
          </a:p>
          <a:p>
            <a:pPr>
              <a:spcBef>
                <a:spcPct val="0"/>
              </a:spcBef>
            </a:pPr>
            <a:r>
              <a:rPr lang="es-CO" sz="1200" b="0" i="0" kern="1200" dirty="0">
                <a:solidFill>
                  <a:schemeClr val="tx1"/>
                </a:solidFill>
                <a:effectLst/>
                <a:latin typeface="+mn-lt"/>
                <a:ea typeface="+mn-ea"/>
                <a:cs typeface="+mn-cs"/>
              </a:rPr>
              <a:t>FDA auditado y certificado</a:t>
            </a:r>
          </a:p>
          <a:p>
            <a:pPr>
              <a:spcBef>
                <a:spcPct val="0"/>
              </a:spcBef>
            </a:pPr>
            <a:r>
              <a:rPr lang="es-CO" sz="1200" b="0" i="0" kern="1200" dirty="0">
                <a:solidFill>
                  <a:schemeClr val="tx1"/>
                </a:solidFill>
                <a:effectLst/>
                <a:latin typeface="+mn-lt"/>
                <a:ea typeface="+mn-ea"/>
                <a:cs typeface="+mn-cs"/>
              </a:rPr>
              <a:t> Auditoría por PTB (Europa) </a:t>
            </a:r>
          </a:p>
          <a:p>
            <a:pPr>
              <a:spcBef>
                <a:spcPct val="0"/>
              </a:spcBef>
            </a:pPr>
            <a:r>
              <a:rPr lang="es-CO" sz="1200" b="0" i="0" kern="1200" dirty="0">
                <a:solidFill>
                  <a:schemeClr val="tx1"/>
                </a:solidFill>
                <a:effectLst/>
                <a:latin typeface="+mn-lt"/>
                <a:ea typeface="+mn-ea"/>
                <a:cs typeface="+mn-cs"/>
              </a:rPr>
              <a:t>Auditoría de METI (autoridad de METI </a:t>
            </a:r>
            <a:r>
              <a:rPr lang="es-CO" sz="1200" b="0" i="0" kern="1200" dirty="0" err="1">
                <a:solidFill>
                  <a:schemeClr val="tx1"/>
                </a:solidFill>
                <a:effectLst/>
                <a:latin typeface="+mn-lt"/>
                <a:ea typeface="+mn-ea"/>
                <a:cs typeface="+mn-cs"/>
              </a:rPr>
              <a:t>Japones</a:t>
            </a:r>
            <a:r>
              <a:rPr lang="es-CO" sz="1200" b="0" i="0" kern="1200" dirty="0">
                <a:solidFill>
                  <a:schemeClr val="tx1"/>
                </a:solidFill>
                <a:effectLst/>
                <a:latin typeface="+mn-lt"/>
                <a:ea typeface="+mn-ea"/>
                <a:cs typeface="+mn-cs"/>
              </a:rPr>
              <a:t>: seca tiene el derecho de realizar la calibración del fabricante de acuerdo con la ley japonesa. Seca fue el primer fabricante no japonés en adquirir este derecho). </a:t>
            </a:r>
          </a:p>
          <a:p>
            <a:pPr>
              <a:spcBef>
                <a:spcPct val="0"/>
              </a:spcBef>
            </a:pPr>
            <a:endParaRPr lang="es-CO" sz="1200" b="0" i="0" kern="1200" dirty="0">
              <a:solidFill>
                <a:schemeClr val="tx1"/>
              </a:solidFill>
              <a:effectLst/>
              <a:latin typeface="+mn-lt"/>
              <a:ea typeface="+mn-ea"/>
              <a:cs typeface="+mn-cs"/>
            </a:endParaRPr>
          </a:p>
          <a:p>
            <a:pPr>
              <a:spcBef>
                <a:spcPct val="0"/>
              </a:spcBef>
            </a:pPr>
            <a:r>
              <a:rPr lang="es-CO" sz="1200" b="0" i="0" kern="1200" dirty="0">
                <a:solidFill>
                  <a:schemeClr val="tx1"/>
                </a:solidFill>
                <a:effectLst/>
                <a:latin typeface="+mn-lt"/>
                <a:ea typeface="+mn-ea"/>
                <a:cs typeface="+mn-cs"/>
              </a:rPr>
              <a:t>Más de novecientas aprobaciones de productos activos en todo el mundo. Laboratorio de pruebas propio con cámara climática y funcionamiento continuo. Todos los productos nuevos están sujetos a pruebas de Compatibilidad Electromagnética, clima, vibración, caída, estrés y usabilidad. </a:t>
            </a:r>
          </a:p>
          <a:p>
            <a:pPr>
              <a:spcBef>
                <a:spcPct val="0"/>
              </a:spcBef>
            </a:pPr>
            <a:endParaRPr lang="es-CO" sz="1200" b="0" i="0" kern="1200" dirty="0">
              <a:solidFill>
                <a:schemeClr val="tx1"/>
              </a:solidFill>
              <a:effectLst/>
              <a:latin typeface="+mn-lt"/>
              <a:ea typeface="+mn-ea"/>
              <a:cs typeface="+mn-cs"/>
            </a:endParaRPr>
          </a:p>
          <a:p>
            <a:pPr>
              <a:spcBef>
                <a:spcPct val="0"/>
              </a:spcBef>
            </a:pPr>
            <a:r>
              <a:rPr lang="es-CO" sz="1200" b="0" i="0" kern="1200" dirty="0">
                <a:solidFill>
                  <a:schemeClr val="tx1"/>
                </a:solidFill>
                <a:effectLst/>
                <a:latin typeface="+mn-lt"/>
                <a:ea typeface="+mn-ea"/>
                <a:cs typeface="+mn-cs"/>
              </a:rPr>
              <a:t>El cien por ciento de las básculas de Seca pasan por un control metrológico que incluye un protocolo de prueba almacenado digitalmente</a:t>
            </a:r>
            <a:endParaRPr lang="en-US" altLang="de-DE" dirty="0">
              <a:latin typeface="Arial" panose="020B0604020202020204" pitchFamily="34" charset="0"/>
              <a:cs typeface="Arial" panose="020B0604020202020204" pitchFamily="34" charset="0"/>
            </a:endParaRPr>
          </a:p>
          <a:p>
            <a:pPr>
              <a:spcBef>
                <a:spcPct val="0"/>
              </a:spcBef>
            </a:pPr>
            <a:endParaRPr lang="de-DE" altLang="de-DE" dirty="0"/>
          </a:p>
          <a:p>
            <a:pPr>
              <a:spcBef>
                <a:spcPct val="0"/>
              </a:spcBef>
            </a:pPr>
            <a:endParaRPr lang="de-DE" altLang="de-DE" dirty="0"/>
          </a:p>
          <a:p>
            <a:pPr>
              <a:spcBef>
                <a:spcPct val="0"/>
              </a:spcBef>
            </a:pPr>
            <a:endParaRPr lang="de-DE" altLang="de-DE" dirty="0">
              <a:latin typeface="Helvetica" pitchFamily="2" charset="0"/>
              <a:cs typeface="Arial" panose="020B0604020202020204" pitchFamily="34" charset="0"/>
            </a:endParaRPr>
          </a:p>
          <a:p>
            <a:pPr>
              <a:spcBef>
                <a:spcPct val="0"/>
              </a:spcBef>
            </a:pPr>
            <a:endParaRPr lang="de-DE" altLang="de-DE" dirty="0"/>
          </a:p>
        </p:txBody>
      </p:sp>
      <p:sp>
        <p:nvSpPr>
          <p:cNvPr id="4" name="Foliennummernplatzhalter 3"/>
          <p:cNvSpPr>
            <a:spLocks noGrp="1"/>
          </p:cNvSpPr>
          <p:nvPr>
            <p:ph type="sldNum" sz="quarter" idx="5"/>
          </p:nvPr>
        </p:nvSpPr>
        <p:spPr/>
        <p:txBody>
          <a:bodyPr/>
          <a:lstStyle/>
          <a:p>
            <a:fld id="{7D8F1280-6DED-5548-B5B0-ABB146273E51}" type="slidenum">
              <a:rPr lang="de-DE" smtClean="0"/>
              <a:t>24</a:t>
            </a:fld>
            <a:endParaRPr lang="de-DE"/>
          </a:p>
        </p:txBody>
      </p:sp>
    </p:spTree>
    <p:extLst>
      <p:ext uri="{BB962C8B-B14F-4D97-AF65-F5344CB8AC3E}">
        <p14:creationId xmlns:p14="http://schemas.microsoft.com/office/powerpoint/2010/main" val="707950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25</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25</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701528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26</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26</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4284481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27</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27</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64232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4</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4</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339839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5</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5</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266325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6</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6</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409064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7</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7</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20634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8</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8</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340605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9</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9</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70514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52911BB-A88B-4046-9CAA-69E3F6408E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rgbClr val="5E5E5E"/>
                </a:solidFill>
                <a:latin typeface="Arial" panose="020B0604020202020204" pitchFamily="34" charset="0"/>
              </a:defRPr>
            </a:lvl1pPr>
            <a:lvl2pPr marL="742950" indent="-285750" defTabSz="990600">
              <a:defRPr sz="1600">
                <a:solidFill>
                  <a:srgbClr val="5E5E5E"/>
                </a:solidFill>
                <a:latin typeface="Arial" panose="020B0604020202020204" pitchFamily="34" charset="0"/>
              </a:defRPr>
            </a:lvl2pPr>
            <a:lvl3pPr marL="1143000" indent="-228600" defTabSz="990600">
              <a:defRPr sz="1600">
                <a:solidFill>
                  <a:srgbClr val="5E5E5E"/>
                </a:solidFill>
                <a:latin typeface="Arial" panose="020B0604020202020204" pitchFamily="34" charset="0"/>
              </a:defRPr>
            </a:lvl3pPr>
            <a:lvl4pPr marL="1600200" indent="-228600" defTabSz="990600">
              <a:defRPr sz="1600">
                <a:solidFill>
                  <a:srgbClr val="5E5E5E"/>
                </a:solidFill>
                <a:latin typeface="Arial" panose="020B0604020202020204" pitchFamily="34" charset="0"/>
              </a:defRPr>
            </a:lvl4pPr>
            <a:lvl5pPr marL="2057400" indent="-228600" defTabSz="990600">
              <a:defRPr sz="1600">
                <a:solidFill>
                  <a:srgbClr val="5E5E5E"/>
                </a:solidFill>
                <a:latin typeface="Arial" panose="020B0604020202020204" pitchFamily="34" charset="0"/>
              </a:defRPr>
            </a:lvl5pPr>
            <a:lvl6pPr marL="2514600" indent="-228600" defTabSz="990600" eaLnBrk="0" fontAlgn="base" hangingPunct="0">
              <a:spcBef>
                <a:spcPct val="0"/>
              </a:spcBef>
              <a:spcAft>
                <a:spcPct val="0"/>
              </a:spcAft>
              <a:defRPr sz="1600">
                <a:solidFill>
                  <a:srgbClr val="5E5E5E"/>
                </a:solidFill>
                <a:latin typeface="Arial" panose="020B0604020202020204" pitchFamily="34" charset="0"/>
              </a:defRPr>
            </a:lvl6pPr>
            <a:lvl7pPr marL="2971800" indent="-228600" defTabSz="990600" eaLnBrk="0" fontAlgn="base" hangingPunct="0">
              <a:spcBef>
                <a:spcPct val="0"/>
              </a:spcBef>
              <a:spcAft>
                <a:spcPct val="0"/>
              </a:spcAft>
              <a:defRPr sz="1600">
                <a:solidFill>
                  <a:srgbClr val="5E5E5E"/>
                </a:solidFill>
                <a:latin typeface="Arial" panose="020B0604020202020204" pitchFamily="34" charset="0"/>
              </a:defRPr>
            </a:lvl7pPr>
            <a:lvl8pPr marL="3429000" indent="-228600" defTabSz="990600" eaLnBrk="0" fontAlgn="base" hangingPunct="0">
              <a:spcBef>
                <a:spcPct val="0"/>
              </a:spcBef>
              <a:spcAft>
                <a:spcPct val="0"/>
              </a:spcAft>
              <a:defRPr sz="1600">
                <a:solidFill>
                  <a:srgbClr val="5E5E5E"/>
                </a:solidFill>
                <a:latin typeface="Arial" panose="020B0604020202020204" pitchFamily="34" charset="0"/>
              </a:defRPr>
            </a:lvl8pPr>
            <a:lvl9pPr marL="3886200" indent="-228600" defTabSz="990600" eaLnBrk="0" fontAlgn="base" hangingPunct="0">
              <a:spcBef>
                <a:spcPct val="0"/>
              </a:spcBef>
              <a:spcAft>
                <a:spcPct val="0"/>
              </a:spcAft>
              <a:defRPr sz="1600">
                <a:solidFill>
                  <a:srgbClr val="5E5E5E"/>
                </a:solidFill>
                <a:latin typeface="Arial" panose="020B0604020202020204" pitchFamily="34" charset="0"/>
              </a:defRPr>
            </a:lvl9pPr>
          </a:lstStyle>
          <a:p>
            <a:fld id="{249E4759-7DC3-48B1-8145-AB6EB7BE8DF0}" type="slidenum">
              <a:rPr lang="zh-CN" altLang="de-DE" sz="1300" smtClean="0">
                <a:solidFill>
                  <a:schemeClr val="tx1"/>
                </a:solidFill>
              </a:rPr>
              <a:pPr/>
              <a:t>10</a:t>
            </a:fld>
            <a:endParaRPr lang="de-DE" altLang="zh-CN" sz="1300">
              <a:solidFill>
                <a:schemeClr val="tx1"/>
              </a:solidFill>
            </a:endParaRPr>
          </a:p>
        </p:txBody>
      </p:sp>
      <p:sp>
        <p:nvSpPr>
          <p:cNvPr id="52227" name="Rectangle 7">
            <a:extLst>
              <a:ext uri="{FF2B5EF4-FFF2-40B4-BE49-F238E27FC236}">
                <a16:creationId xmlns:a16="http://schemas.microsoft.com/office/drawing/2014/main" id="{6B0CD328-E107-4942-BFBE-5661D0834BAA}"/>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0" tIns="49515" rIns="99030" bIns="49515" anchor="b"/>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spcAft>
                <a:spcPct val="25000"/>
              </a:spcAft>
              <a:buClr>
                <a:srgbClr val="EE1C25"/>
              </a:buClr>
            </a:pPr>
            <a:fld id="{01374E96-1E51-45B9-990D-30E0F72A9B9A}" type="slidenum">
              <a:rPr lang="de-DE" altLang="zh-CN" sz="1300"/>
              <a:pPr algn="r" eaLnBrk="1" hangingPunct="1">
                <a:spcBef>
                  <a:spcPct val="0"/>
                </a:spcBef>
                <a:spcAft>
                  <a:spcPct val="25000"/>
                </a:spcAft>
                <a:buClr>
                  <a:srgbClr val="EE1C25"/>
                </a:buClr>
              </a:pPr>
              <a:t>10</a:t>
            </a:fld>
            <a:endParaRPr lang="de-DE" altLang="zh-CN" sz="1300"/>
          </a:p>
        </p:txBody>
      </p:sp>
      <p:sp>
        <p:nvSpPr>
          <p:cNvPr id="52228" name="Rectangle 2">
            <a:extLst>
              <a:ext uri="{FF2B5EF4-FFF2-40B4-BE49-F238E27FC236}">
                <a16:creationId xmlns:a16="http://schemas.microsoft.com/office/drawing/2014/main" id="{418F0155-AE0B-41A5-ADB9-910CB1E6DEA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D8268C5D-F8E8-4780-93FB-72C523E816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74448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CCD4-210B-4A22-A688-9E89FEFDD8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AD19EF1F-E171-4584-977D-EE2379D3F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EFFD8234-8990-4DFC-ABE3-972F7F60CFC4}"/>
              </a:ext>
            </a:extLst>
          </p:cNvPr>
          <p:cNvSpPr>
            <a:spLocks noGrp="1"/>
          </p:cNvSpPr>
          <p:nvPr>
            <p:ph type="dt" sz="half" idx="10"/>
          </p:nvPr>
        </p:nvSpPr>
        <p:spPr/>
        <p:txBody>
          <a:bodyPr/>
          <a:lstStyle/>
          <a:p>
            <a:r>
              <a:rPr lang="en-US"/>
              <a:t>21/9/23</a:t>
            </a:r>
            <a:endParaRPr lang="es-CO"/>
          </a:p>
        </p:txBody>
      </p:sp>
      <p:sp>
        <p:nvSpPr>
          <p:cNvPr id="5" name="Footer Placeholder 4">
            <a:extLst>
              <a:ext uri="{FF2B5EF4-FFF2-40B4-BE49-F238E27FC236}">
                <a16:creationId xmlns:a16="http://schemas.microsoft.com/office/drawing/2014/main" id="{A2D2B817-96E1-4CC3-A811-0E32967CCEF9}"/>
              </a:ext>
            </a:extLst>
          </p:cNvPr>
          <p:cNvSpPr>
            <a:spLocks noGrp="1"/>
          </p:cNvSpPr>
          <p:nvPr>
            <p:ph type="ftr" sz="quarter" idx="11"/>
          </p:nvPr>
        </p:nvSpPr>
        <p:spPr/>
        <p:txBody>
          <a:bodyPr/>
          <a:lstStyle/>
          <a:p>
            <a:r>
              <a:rPr lang="es-CO"/>
              <a:t>Seca LATAM</a:t>
            </a:r>
          </a:p>
        </p:txBody>
      </p:sp>
      <p:sp>
        <p:nvSpPr>
          <p:cNvPr id="6" name="Slide Number Placeholder 5">
            <a:extLst>
              <a:ext uri="{FF2B5EF4-FFF2-40B4-BE49-F238E27FC236}">
                <a16:creationId xmlns:a16="http://schemas.microsoft.com/office/drawing/2014/main" id="{409EC589-2D55-4BA9-B160-9B1FE09CF0FE}"/>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199671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BE0A-EA68-466B-AC5C-22B55B291A0C}"/>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C1839304-ADA7-4D25-A350-E66E0B0363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BBD792E-05C3-4652-A156-AA124A9091AA}"/>
              </a:ext>
            </a:extLst>
          </p:cNvPr>
          <p:cNvSpPr>
            <a:spLocks noGrp="1"/>
          </p:cNvSpPr>
          <p:nvPr>
            <p:ph type="dt" sz="half" idx="10"/>
          </p:nvPr>
        </p:nvSpPr>
        <p:spPr/>
        <p:txBody>
          <a:bodyPr/>
          <a:lstStyle/>
          <a:p>
            <a:r>
              <a:rPr lang="en-US"/>
              <a:t>21/9/23</a:t>
            </a:r>
            <a:endParaRPr lang="es-CO"/>
          </a:p>
        </p:txBody>
      </p:sp>
      <p:sp>
        <p:nvSpPr>
          <p:cNvPr id="5" name="Footer Placeholder 4">
            <a:extLst>
              <a:ext uri="{FF2B5EF4-FFF2-40B4-BE49-F238E27FC236}">
                <a16:creationId xmlns:a16="http://schemas.microsoft.com/office/drawing/2014/main" id="{E5F69A78-3B13-4187-A79B-D99A9F7A6B20}"/>
              </a:ext>
            </a:extLst>
          </p:cNvPr>
          <p:cNvSpPr>
            <a:spLocks noGrp="1"/>
          </p:cNvSpPr>
          <p:nvPr>
            <p:ph type="ftr" sz="quarter" idx="11"/>
          </p:nvPr>
        </p:nvSpPr>
        <p:spPr/>
        <p:txBody>
          <a:bodyPr/>
          <a:lstStyle/>
          <a:p>
            <a:r>
              <a:rPr lang="es-CO"/>
              <a:t>Seca LATAM</a:t>
            </a:r>
          </a:p>
        </p:txBody>
      </p:sp>
      <p:sp>
        <p:nvSpPr>
          <p:cNvPr id="6" name="Slide Number Placeholder 5">
            <a:extLst>
              <a:ext uri="{FF2B5EF4-FFF2-40B4-BE49-F238E27FC236}">
                <a16:creationId xmlns:a16="http://schemas.microsoft.com/office/drawing/2014/main" id="{3FFCE902-E30B-4305-9203-9FC9C6D1450E}"/>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3172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B0F0D-44CC-4985-A9EB-1F284BC85F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A64D62BA-30CA-4F52-A31B-54937C6F3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C87632CE-3FE9-46A6-8B9C-DBD9543E816E}"/>
              </a:ext>
            </a:extLst>
          </p:cNvPr>
          <p:cNvSpPr>
            <a:spLocks noGrp="1"/>
          </p:cNvSpPr>
          <p:nvPr>
            <p:ph type="dt" sz="half" idx="10"/>
          </p:nvPr>
        </p:nvSpPr>
        <p:spPr/>
        <p:txBody>
          <a:bodyPr/>
          <a:lstStyle/>
          <a:p>
            <a:r>
              <a:rPr lang="en-US"/>
              <a:t>21/9/23</a:t>
            </a:r>
            <a:endParaRPr lang="es-CO"/>
          </a:p>
        </p:txBody>
      </p:sp>
      <p:sp>
        <p:nvSpPr>
          <p:cNvPr id="5" name="Footer Placeholder 4">
            <a:extLst>
              <a:ext uri="{FF2B5EF4-FFF2-40B4-BE49-F238E27FC236}">
                <a16:creationId xmlns:a16="http://schemas.microsoft.com/office/drawing/2014/main" id="{0C28545B-A800-44A4-943B-989011B78051}"/>
              </a:ext>
            </a:extLst>
          </p:cNvPr>
          <p:cNvSpPr>
            <a:spLocks noGrp="1"/>
          </p:cNvSpPr>
          <p:nvPr>
            <p:ph type="ftr" sz="quarter" idx="11"/>
          </p:nvPr>
        </p:nvSpPr>
        <p:spPr/>
        <p:txBody>
          <a:bodyPr/>
          <a:lstStyle/>
          <a:p>
            <a:r>
              <a:rPr lang="es-CO"/>
              <a:t>Seca LATAM</a:t>
            </a:r>
          </a:p>
        </p:txBody>
      </p:sp>
      <p:sp>
        <p:nvSpPr>
          <p:cNvPr id="6" name="Slide Number Placeholder 5">
            <a:extLst>
              <a:ext uri="{FF2B5EF4-FFF2-40B4-BE49-F238E27FC236}">
                <a16:creationId xmlns:a16="http://schemas.microsoft.com/office/drawing/2014/main" id="{3488C1E2-DB11-45F0-B6B6-0A9027BFEA34}"/>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255478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3B88-3E15-47ED-87A9-2AF333A5BDB1}"/>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E608518A-82BF-4AA3-8801-7F4F5AA522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D54D78D5-E00E-4B8C-B9C3-F4A2F1EAE13C}"/>
              </a:ext>
            </a:extLst>
          </p:cNvPr>
          <p:cNvSpPr>
            <a:spLocks noGrp="1"/>
          </p:cNvSpPr>
          <p:nvPr>
            <p:ph type="dt" sz="half" idx="10"/>
          </p:nvPr>
        </p:nvSpPr>
        <p:spPr/>
        <p:txBody>
          <a:bodyPr/>
          <a:lstStyle/>
          <a:p>
            <a:r>
              <a:rPr lang="en-US"/>
              <a:t>21/9/23</a:t>
            </a:r>
            <a:endParaRPr lang="es-CO"/>
          </a:p>
        </p:txBody>
      </p:sp>
      <p:sp>
        <p:nvSpPr>
          <p:cNvPr id="5" name="Footer Placeholder 4">
            <a:extLst>
              <a:ext uri="{FF2B5EF4-FFF2-40B4-BE49-F238E27FC236}">
                <a16:creationId xmlns:a16="http://schemas.microsoft.com/office/drawing/2014/main" id="{C8BC4652-A1E1-4EA7-8798-7EB31D646D3D}"/>
              </a:ext>
            </a:extLst>
          </p:cNvPr>
          <p:cNvSpPr>
            <a:spLocks noGrp="1"/>
          </p:cNvSpPr>
          <p:nvPr>
            <p:ph type="ftr" sz="quarter" idx="11"/>
          </p:nvPr>
        </p:nvSpPr>
        <p:spPr/>
        <p:txBody>
          <a:bodyPr/>
          <a:lstStyle/>
          <a:p>
            <a:r>
              <a:rPr lang="es-CO"/>
              <a:t>Seca LATAM</a:t>
            </a:r>
          </a:p>
        </p:txBody>
      </p:sp>
      <p:sp>
        <p:nvSpPr>
          <p:cNvPr id="6" name="Slide Number Placeholder 5">
            <a:extLst>
              <a:ext uri="{FF2B5EF4-FFF2-40B4-BE49-F238E27FC236}">
                <a16:creationId xmlns:a16="http://schemas.microsoft.com/office/drawing/2014/main" id="{C19D2858-BA76-427D-8F3D-5AE759EE2216}"/>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1795590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9CC2-0A09-4E07-AB9C-68248B468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7E0A45FE-B67A-4257-A58F-C4FD366CB0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7BF4AF-592C-4DF5-AE76-576EAF66B1A8}"/>
              </a:ext>
            </a:extLst>
          </p:cNvPr>
          <p:cNvSpPr>
            <a:spLocks noGrp="1"/>
          </p:cNvSpPr>
          <p:nvPr>
            <p:ph type="dt" sz="half" idx="10"/>
          </p:nvPr>
        </p:nvSpPr>
        <p:spPr/>
        <p:txBody>
          <a:bodyPr/>
          <a:lstStyle/>
          <a:p>
            <a:r>
              <a:rPr lang="en-US"/>
              <a:t>21/9/23</a:t>
            </a:r>
            <a:endParaRPr lang="es-CO"/>
          </a:p>
        </p:txBody>
      </p:sp>
      <p:sp>
        <p:nvSpPr>
          <p:cNvPr id="5" name="Footer Placeholder 4">
            <a:extLst>
              <a:ext uri="{FF2B5EF4-FFF2-40B4-BE49-F238E27FC236}">
                <a16:creationId xmlns:a16="http://schemas.microsoft.com/office/drawing/2014/main" id="{A21E64F7-7E01-4FAC-99B8-8520B92E0774}"/>
              </a:ext>
            </a:extLst>
          </p:cNvPr>
          <p:cNvSpPr>
            <a:spLocks noGrp="1"/>
          </p:cNvSpPr>
          <p:nvPr>
            <p:ph type="ftr" sz="quarter" idx="11"/>
          </p:nvPr>
        </p:nvSpPr>
        <p:spPr/>
        <p:txBody>
          <a:bodyPr/>
          <a:lstStyle/>
          <a:p>
            <a:r>
              <a:rPr lang="es-CO"/>
              <a:t>Seca LATAM</a:t>
            </a:r>
          </a:p>
        </p:txBody>
      </p:sp>
      <p:sp>
        <p:nvSpPr>
          <p:cNvPr id="6" name="Slide Number Placeholder 5">
            <a:extLst>
              <a:ext uri="{FF2B5EF4-FFF2-40B4-BE49-F238E27FC236}">
                <a16:creationId xmlns:a16="http://schemas.microsoft.com/office/drawing/2014/main" id="{BECB53E4-F58E-428C-8C56-E0D3572A6DE4}"/>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117253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7936-20B0-4BA9-A6B4-518A6DAE93DE}"/>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3AC7A45B-24B3-4F74-A1A0-BBDE035687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3A434E2A-25F4-4E9F-921D-72D0A99A3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796973D3-2243-4417-8BC5-524ABE0EA140}"/>
              </a:ext>
            </a:extLst>
          </p:cNvPr>
          <p:cNvSpPr>
            <a:spLocks noGrp="1"/>
          </p:cNvSpPr>
          <p:nvPr>
            <p:ph type="dt" sz="half" idx="10"/>
          </p:nvPr>
        </p:nvSpPr>
        <p:spPr/>
        <p:txBody>
          <a:bodyPr/>
          <a:lstStyle/>
          <a:p>
            <a:r>
              <a:rPr lang="en-US"/>
              <a:t>21/9/23</a:t>
            </a:r>
            <a:endParaRPr lang="es-CO"/>
          </a:p>
        </p:txBody>
      </p:sp>
      <p:sp>
        <p:nvSpPr>
          <p:cNvPr id="6" name="Footer Placeholder 5">
            <a:extLst>
              <a:ext uri="{FF2B5EF4-FFF2-40B4-BE49-F238E27FC236}">
                <a16:creationId xmlns:a16="http://schemas.microsoft.com/office/drawing/2014/main" id="{82D90C37-6DFE-4F74-BBB5-D083A65ACE4A}"/>
              </a:ext>
            </a:extLst>
          </p:cNvPr>
          <p:cNvSpPr>
            <a:spLocks noGrp="1"/>
          </p:cNvSpPr>
          <p:nvPr>
            <p:ph type="ftr" sz="quarter" idx="11"/>
          </p:nvPr>
        </p:nvSpPr>
        <p:spPr/>
        <p:txBody>
          <a:bodyPr/>
          <a:lstStyle/>
          <a:p>
            <a:r>
              <a:rPr lang="es-CO"/>
              <a:t>Seca LATAM</a:t>
            </a:r>
          </a:p>
        </p:txBody>
      </p:sp>
      <p:sp>
        <p:nvSpPr>
          <p:cNvPr id="7" name="Slide Number Placeholder 6">
            <a:extLst>
              <a:ext uri="{FF2B5EF4-FFF2-40B4-BE49-F238E27FC236}">
                <a16:creationId xmlns:a16="http://schemas.microsoft.com/office/drawing/2014/main" id="{9C4B2FCE-5CCB-4068-88DB-B6BAC6C06C25}"/>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64924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0552-1A9B-4C42-94FC-EDC8B0E0BC6B}"/>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32EE6ECF-9AD1-45FF-B3D8-39DB5CBA4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AB6C8-B60D-469B-913B-BA8D2A5269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BE986EC1-01B0-4CED-B23A-D9A6B8D412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F0369-B028-431A-BBBC-ED8F105403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8DFFA19B-AF26-4F33-9AAD-7233CD4BD693}"/>
              </a:ext>
            </a:extLst>
          </p:cNvPr>
          <p:cNvSpPr>
            <a:spLocks noGrp="1"/>
          </p:cNvSpPr>
          <p:nvPr>
            <p:ph type="dt" sz="half" idx="10"/>
          </p:nvPr>
        </p:nvSpPr>
        <p:spPr/>
        <p:txBody>
          <a:bodyPr/>
          <a:lstStyle/>
          <a:p>
            <a:r>
              <a:rPr lang="en-US"/>
              <a:t>21/9/23</a:t>
            </a:r>
            <a:endParaRPr lang="es-CO"/>
          </a:p>
        </p:txBody>
      </p:sp>
      <p:sp>
        <p:nvSpPr>
          <p:cNvPr id="8" name="Footer Placeholder 7">
            <a:extLst>
              <a:ext uri="{FF2B5EF4-FFF2-40B4-BE49-F238E27FC236}">
                <a16:creationId xmlns:a16="http://schemas.microsoft.com/office/drawing/2014/main" id="{4973D8F6-0383-4E32-8DF0-167030706FC5}"/>
              </a:ext>
            </a:extLst>
          </p:cNvPr>
          <p:cNvSpPr>
            <a:spLocks noGrp="1"/>
          </p:cNvSpPr>
          <p:nvPr>
            <p:ph type="ftr" sz="quarter" idx="11"/>
          </p:nvPr>
        </p:nvSpPr>
        <p:spPr/>
        <p:txBody>
          <a:bodyPr/>
          <a:lstStyle/>
          <a:p>
            <a:r>
              <a:rPr lang="es-CO"/>
              <a:t>Seca LATAM</a:t>
            </a:r>
          </a:p>
        </p:txBody>
      </p:sp>
      <p:sp>
        <p:nvSpPr>
          <p:cNvPr id="9" name="Slide Number Placeholder 8">
            <a:extLst>
              <a:ext uri="{FF2B5EF4-FFF2-40B4-BE49-F238E27FC236}">
                <a16:creationId xmlns:a16="http://schemas.microsoft.com/office/drawing/2014/main" id="{A9EC4AC9-161C-4D7C-9D2C-1DEED1DE5486}"/>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368206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8347-4153-4534-88C7-BE460534D6F4}"/>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D6020B13-2951-4210-8F74-B234E4CFF5D6}"/>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D35AA008-DAB4-4D7E-9AF3-7DB2887E947B}"/>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592ADC0F-FCEE-449D-AF8C-D9B24E4D872F}"/>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36208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E35DDE-D8A7-4858-879E-9CF464311810}"/>
              </a:ext>
            </a:extLst>
          </p:cNvPr>
          <p:cNvSpPr>
            <a:spLocks noGrp="1"/>
          </p:cNvSpPr>
          <p:nvPr>
            <p:ph type="dt" sz="half" idx="10"/>
          </p:nvPr>
        </p:nvSpPr>
        <p:spPr/>
        <p:txBody>
          <a:bodyPr/>
          <a:lstStyle/>
          <a:p>
            <a:r>
              <a:rPr lang="en-US"/>
              <a:t>21/9/23</a:t>
            </a:r>
            <a:endParaRPr lang="es-CO"/>
          </a:p>
        </p:txBody>
      </p:sp>
      <p:sp>
        <p:nvSpPr>
          <p:cNvPr id="3" name="Footer Placeholder 2">
            <a:extLst>
              <a:ext uri="{FF2B5EF4-FFF2-40B4-BE49-F238E27FC236}">
                <a16:creationId xmlns:a16="http://schemas.microsoft.com/office/drawing/2014/main" id="{FEB4F89F-9089-4726-A16B-DB9361435C4A}"/>
              </a:ext>
            </a:extLst>
          </p:cNvPr>
          <p:cNvSpPr>
            <a:spLocks noGrp="1"/>
          </p:cNvSpPr>
          <p:nvPr>
            <p:ph type="ftr" sz="quarter" idx="11"/>
          </p:nvPr>
        </p:nvSpPr>
        <p:spPr/>
        <p:txBody>
          <a:bodyPr/>
          <a:lstStyle/>
          <a:p>
            <a:r>
              <a:rPr lang="es-CO"/>
              <a:t>Seca LATAM</a:t>
            </a:r>
          </a:p>
        </p:txBody>
      </p:sp>
      <p:sp>
        <p:nvSpPr>
          <p:cNvPr id="4" name="Slide Number Placeholder 3">
            <a:extLst>
              <a:ext uri="{FF2B5EF4-FFF2-40B4-BE49-F238E27FC236}">
                <a16:creationId xmlns:a16="http://schemas.microsoft.com/office/drawing/2014/main" id="{FAEE7C6C-5693-4489-ACE2-1E5FAA05BCEA}"/>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45150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D0E3-7B4C-469E-BE4D-BB77B44E2E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D8299EB7-160E-46C3-86C8-4CCBFB60C6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CA15E886-D5FB-47A9-A1EF-91AC3BDF4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4175D-4B68-4B3F-B270-A724C0774502}"/>
              </a:ext>
            </a:extLst>
          </p:cNvPr>
          <p:cNvSpPr>
            <a:spLocks noGrp="1"/>
          </p:cNvSpPr>
          <p:nvPr>
            <p:ph type="dt" sz="half" idx="10"/>
          </p:nvPr>
        </p:nvSpPr>
        <p:spPr/>
        <p:txBody>
          <a:bodyPr/>
          <a:lstStyle/>
          <a:p>
            <a:r>
              <a:rPr lang="en-US"/>
              <a:t>21/9/23</a:t>
            </a:r>
            <a:endParaRPr lang="es-CO"/>
          </a:p>
        </p:txBody>
      </p:sp>
      <p:sp>
        <p:nvSpPr>
          <p:cNvPr id="6" name="Footer Placeholder 5">
            <a:extLst>
              <a:ext uri="{FF2B5EF4-FFF2-40B4-BE49-F238E27FC236}">
                <a16:creationId xmlns:a16="http://schemas.microsoft.com/office/drawing/2014/main" id="{6C52B812-08C4-4E73-9DC9-6F98BDF62D36}"/>
              </a:ext>
            </a:extLst>
          </p:cNvPr>
          <p:cNvSpPr>
            <a:spLocks noGrp="1"/>
          </p:cNvSpPr>
          <p:nvPr>
            <p:ph type="ftr" sz="quarter" idx="11"/>
          </p:nvPr>
        </p:nvSpPr>
        <p:spPr/>
        <p:txBody>
          <a:bodyPr/>
          <a:lstStyle/>
          <a:p>
            <a:r>
              <a:rPr lang="es-CO"/>
              <a:t>Seca LATAM</a:t>
            </a:r>
          </a:p>
        </p:txBody>
      </p:sp>
      <p:sp>
        <p:nvSpPr>
          <p:cNvPr id="7" name="Slide Number Placeholder 6">
            <a:extLst>
              <a:ext uri="{FF2B5EF4-FFF2-40B4-BE49-F238E27FC236}">
                <a16:creationId xmlns:a16="http://schemas.microsoft.com/office/drawing/2014/main" id="{849C0C33-C190-4060-B6E8-CB3A3ED9F8A4}"/>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398892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B100B-1250-498F-8E5F-E449159BA5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ED6C26EB-EEA1-4ED1-94A0-0AD675B6C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A696F16B-23C0-4E58-95A4-F438E1BCF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FBD2C-9B1D-43D2-81A7-50D3D9B45539}"/>
              </a:ext>
            </a:extLst>
          </p:cNvPr>
          <p:cNvSpPr>
            <a:spLocks noGrp="1"/>
          </p:cNvSpPr>
          <p:nvPr>
            <p:ph type="dt" sz="half" idx="10"/>
          </p:nvPr>
        </p:nvSpPr>
        <p:spPr/>
        <p:txBody>
          <a:bodyPr/>
          <a:lstStyle/>
          <a:p>
            <a:r>
              <a:rPr lang="en-US"/>
              <a:t>21/9/23</a:t>
            </a:r>
            <a:endParaRPr lang="es-CO"/>
          </a:p>
        </p:txBody>
      </p:sp>
      <p:sp>
        <p:nvSpPr>
          <p:cNvPr id="6" name="Footer Placeholder 5">
            <a:extLst>
              <a:ext uri="{FF2B5EF4-FFF2-40B4-BE49-F238E27FC236}">
                <a16:creationId xmlns:a16="http://schemas.microsoft.com/office/drawing/2014/main" id="{C7DBA78F-E98F-4A74-AD1A-DDE873ED0B3E}"/>
              </a:ext>
            </a:extLst>
          </p:cNvPr>
          <p:cNvSpPr>
            <a:spLocks noGrp="1"/>
          </p:cNvSpPr>
          <p:nvPr>
            <p:ph type="ftr" sz="quarter" idx="11"/>
          </p:nvPr>
        </p:nvSpPr>
        <p:spPr/>
        <p:txBody>
          <a:bodyPr/>
          <a:lstStyle/>
          <a:p>
            <a:r>
              <a:rPr lang="es-CO"/>
              <a:t>Seca LATAM</a:t>
            </a:r>
          </a:p>
        </p:txBody>
      </p:sp>
      <p:sp>
        <p:nvSpPr>
          <p:cNvPr id="7" name="Slide Number Placeholder 6">
            <a:extLst>
              <a:ext uri="{FF2B5EF4-FFF2-40B4-BE49-F238E27FC236}">
                <a16:creationId xmlns:a16="http://schemas.microsoft.com/office/drawing/2014/main" id="{50FA05D2-6A58-4707-B5AE-A08A9599794E}"/>
              </a:ext>
            </a:extLst>
          </p:cNvPr>
          <p:cNvSpPr>
            <a:spLocks noGrp="1"/>
          </p:cNvSpPr>
          <p:nvPr>
            <p:ph type="sldNum" sz="quarter" idx="12"/>
          </p:nvPr>
        </p:nvSpPr>
        <p:spPr/>
        <p:txBody>
          <a:bodyPr/>
          <a:lstStyle/>
          <a:p>
            <a:fld id="{661595ED-7963-46F0-9995-F3F3CE134BE8}" type="slidenum">
              <a:rPr lang="es-CO" smtClean="0"/>
              <a:t>‹Nº›</a:t>
            </a:fld>
            <a:endParaRPr lang="es-CO"/>
          </a:p>
        </p:txBody>
      </p:sp>
    </p:spTree>
    <p:extLst>
      <p:ext uri="{BB962C8B-B14F-4D97-AF65-F5344CB8AC3E}">
        <p14:creationId xmlns:p14="http://schemas.microsoft.com/office/powerpoint/2010/main" val="3153746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2530E-CBEF-4367-AF06-6896B1FC24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3D2D0BFC-DFEB-4C93-BD47-0CB5952B3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468A210D-37D1-439A-B490-CB1B90DAD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21/9/23</a:t>
            </a:r>
            <a:endParaRPr lang="es-CO"/>
          </a:p>
        </p:txBody>
      </p:sp>
      <p:sp>
        <p:nvSpPr>
          <p:cNvPr id="5" name="Footer Placeholder 4">
            <a:extLst>
              <a:ext uri="{FF2B5EF4-FFF2-40B4-BE49-F238E27FC236}">
                <a16:creationId xmlns:a16="http://schemas.microsoft.com/office/drawing/2014/main" id="{9EC5DA71-66E4-4A69-8A6D-A7FBEEE39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CO"/>
              <a:t>Seca LATAM</a:t>
            </a:r>
          </a:p>
        </p:txBody>
      </p:sp>
      <p:sp>
        <p:nvSpPr>
          <p:cNvPr id="6" name="Slide Number Placeholder 5">
            <a:extLst>
              <a:ext uri="{FF2B5EF4-FFF2-40B4-BE49-F238E27FC236}">
                <a16:creationId xmlns:a16="http://schemas.microsoft.com/office/drawing/2014/main" id="{7073FF70-5E00-4491-B6BC-0A7DF81B07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595ED-7963-46F0-9995-F3F3CE134BE8}" type="slidenum">
              <a:rPr lang="es-CO" smtClean="0"/>
              <a:t>‹Nº›</a:t>
            </a:fld>
            <a:endParaRPr lang="es-CO"/>
          </a:p>
        </p:txBody>
      </p:sp>
    </p:spTree>
    <p:extLst>
      <p:ext uri="{BB962C8B-B14F-4D97-AF65-F5344CB8AC3E}">
        <p14:creationId xmlns:p14="http://schemas.microsoft.com/office/powerpoint/2010/main" val="1196326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omments" Target="../comments/commen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omments" Target="../comments/commen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omments" Target="../comments/comment6.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8.jpeg"/><Relationship Id="rId5" Type="http://schemas.openxmlformats.org/officeDocument/2006/relationships/diagramQuickStyle" Target="../diagrams/quickStyle2.xml"/><Relationship Id="rId10" Type="http://schemas.openxmlformats.org/officeDocument/2006/relationships/image" Target="../media/image27.png"/><Relationship Id="rId4" Type="http://schemas.openxmlformats.org/officeDocument/2006/relationships/diagramLayout" Target="../diagrams/layout2.xml"/><Relationship Id="rId9" Type="http://schemas.openxmlformats.org/officeDocument/2006/relationships/image" Target="../media/image26.pn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omments" Target="../comments/commen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a:extLst>
              <a:ext uri="{FF2B5EF4-FFF2-40B4-BE49-F238E27FC236}">
                <a16:creationId xmlns:a16="http://schemas.microsoft.com/office/drawing/2014/main" id="{01433C87-1641-4A46-9278-644DB214C3A6}"/>
              </a:ext>
            </a:extLst>
          </p:cNvPr>
          <p:cNvSpPr>
            <a:spLocks noChangeArrowheads="1"/>
          </p:cNvSpPr>
          <p:nvPr/>
        </p:nvSpPr>
        <p:spPr bwMode="auto">
          <a:xfrm>
            <a:off x="3276601" y="873126"/>
            <a:ext cx="60118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54000" bIns="54000"/>
          <a:lstStyle>
            <a:lvl1pPr>
              <a:spcBef>
                <a:spcPct val="25000"/>
              </a:spcBef>
              <a:spcAft>
                <a:spcPct val="25000"/>
              </a:spcAft>
              <a:buClr>
                <a:srgbClr val="EE1C25"/>
              </a:buClr>
              <a:defRPr sz="1600">
                <a:solidFill>
                  <a:srgbClr val="A5A5A5"/>
                </a:solidFill>
                <a:latin typeface="Arial" panose="020B0604020202020204" pitchFamily="34" charset="0"/>
              </a:defRPr>
            </a:lvl1pPr>
            <a:lvl2pPr marL="817563" indent="-295275">
              <a:spcBef>
                <a:spcPct val="25000"/>
              </a:spcBef>
              <a:spcAft>
                <a:spcPct val="25000"/>
              </a:spcAft>
              <a:buClr>
                <a:srgbClr val="EE1C25"/>
              </a:buClr>
              <a:defRPr sz="1600">
                <a:solidFill>
                  <a:srgbClr val="A5A5A5"/>
                </a:solidFill>
                <a:latin typeface="Arial" panose="020B0604020202020204" pitchFamily="34" charset="0"/>
              </a:defRPr>
            </a:lvl2pPr>
            <a:lvl3pPr marL="1225550" indent="-228600">
              <a:spcBef>
                <a:spcPct val="25000"/>
              </a:spcBef>
              <a:spcAft>
                <a:spcPct val="25000"/>
              </a:spcAft>
              <a:buClr>
                <a:srgbClr val="EE1C25"/>
              </a:buClr>
              <a:buChar char="•"/>
              <a:defRPr sz="1600">
                <a:solidFill>
                  <a:srgbClr val="A5A5A5"/>
                </a:solidFill>
                <a:latin typeface="Arial" panose="020B0604020202020204" pitchFamily="34" charset="0"/>
              </a:defRPr>
            </a:lvl3pPr>
            <a:lvl4pPr marL="1633538" indent="-228600">
              <a:spcBef>
                <a:spcPct val="25000"/>
              </a:spcBef>
              <a:spcAft>
                <a:spcPct val="25000"/>
              </a:spcAft>
              <a:buClr>
                <a:srgbClr val="EE1C25"/>
              </a:buClr>
              <a:buChar char="•"/>
              <a:defRPr sz="1200">
                <a:solidFill>
                  <a:srgbClr val="A5A5A5"/>
                </a:solidFill>
                <a:latin typeface="Arial" panose="020B0604020202020204" pitchFamily="34" charset="0"/>
              </a:defRPr>
            </a:lvl4pPr>
            <a:lvl5pPr marL="2066925" indent="-238125">
              <a:spcBef>
                <a:spcPct val="25000"/>
              </a:spcBef>
              <a:spcAft>
                <a:spcPct val="25000"/>
              </a:spcAft>
              <a:buClr>
                <a:srgbClr val="EE1C25"/>
              </a:buClr>
              <a:buChar char="•"/>
              <a:defRPr sz="1000">
                <a:solidFill>
                  <a:srgbClr val="A5A5A5"/>
                </a:solidFill>
                <a:latin typeface="Arial" panose="020B0604020202020204" pitchFamily="34" charset="0"/>
              </a:defRPr>
            </a:lvl5pPr>
            <a:lvl6pPr marL="25241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6pPr>
            <a:lvl7pPr marL="29813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7pPr>
            <a:lvl8pPr marL="34385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8pPr>
            <a:lvl9pPr marL="38957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9pPr>
          </a:lstStyle>
          <a:p>
            <a:pPr eaLnBrk="1" hangingPunct="1">
              <a:lnSpc>
                <a:spcPct val="160000"/>
              </a:lnSpc>
              <a:spcBef>
                <a:spcPct val="50000"/>
              </a:spcBef>
              <a:spcAft>
                <a:spcPct val="0"/>
              </a:spcAft>
              <a:buClrTx/>
            </a:pPr>
            <a:br>
              <a:rPr lang="de-DE" altLang="zh-CN">
                <a:solidFill>
                  <a:schemeClr val="hlink"/>
                </a:solidFill>
                <a:ea typeface="宋体" panose="02010600030101010101" pitchFamily="2" charset="-122"/>
              </a:rPr>
            </a:br>
            <a:br>
              <a:rPr lang="de-DE" altLang="zh-CN">
                <a:solidFill>
                  <a:schemeClr val="hlink"/>
                </a:solidFill>
                <a:ea typeface="宋体" panose="02010600030101010101" pitchFamily="2" charset="-122"/>
              </a:rPr>
            </a:br>
            <a:br>
              <a:rPr lang="de-DE" altLang="zh-CN">
                <a:solidFill>
                  <a:schemeClr val="hlink"/>
                </a:solidFill>
                <a:ea typeface="宋体" panose="02010600030101010101" pitchFamily="2" charset="-122"/>
              </a:rPr>
            </a:br>
            <a:br>
              <a:rPr lang="de-DE" altLang="zh-CN">
                <a:solidFill>
                  <a:schemeClr val="hlink"/>
                </a:solidFill>
                <a:ea typeface="宋体" panose="02010600030101010101" pitchFamily="2" charset="-122"/>
              </a:rPr>
            </a:br>
            <a:br>
              <a:rPr lang="de-DE" altLang="zh-CN">
                <a:solidFill>
                  <a:schemeClr val="hlink"/>
                </a:solidFill>
                <a:ea typeface="宋体" panose="02010600030101010101" pitchFamily="2" charset="-122"/>
              </a:rPr>
            </a:br>
            <a:br>
              <a:rPr lang="de-DE" altLang="zh-CN">
                <a:solidFill>
                  <a:schemeClr val="hlink"/>
                </a:solidFill>
                <a:ea typeface="宋体" panose="02010600030101010101" pitchFamily="2" charset="-122"/>
              </a:rPr>
            </a:br>
            <a:br>
              <a:rPr lang="de-DE" altLang="zh-CN">
                <a:solidFill>
                  <a:schemeClr val="hlink"/>
                </a:solidFill>
                <a:ea typeface="宋体" panose="02010600030101010101" pitchFamily="2" charset="-122"/>
              </a:rPr>
            </a:br>
            <a:br>
              <a:rPr lang="es-ES" altLang="zh-CN">
                <a:solidFill>
                  <a:srgbClr val="5E5E5E"/>
                </a:solidFill>
                <a:ea typeface="宋体" panose="02010600030101010101" pitchFamily="2" charset="-122"/>
              </a:rPr>
            </a:br>
            <a:br>
              <a:rPr lang="es-ES" altLang="zh-CN">
                <a:solidFill>
                  <a:srgbClr val="5E5E5E"/>
                </a:solidFill>
                <a:ea typeface="宋体" panose="02010600030101010101" pitchFamily="2" charset="-122"/>
              </a:rPr>
            </a:br>
            <a:br>
              <a:rPr lang="es-ES" altLang="zh-CN">
                <a:solidFill>
                  <a:srgbClr val="5E5E5E"/>
                </a:solidFill>
                <a:ea typeface="宋体" panose="02010600030101010101" pitchFamily="2" charset="-122"/>
              </a:rPr>
            </a:br>
            <a:endParaRPr lang="de-DE" altLang="zh-CN">
              <a:solidFill>
                <a:srgbClr val="5E5E5E"/>
              </a:solidFill>
              <a:ea typeface="宋体" panose="02010600030101010101" pitchFamily="2" charset="-122"/>
            </a:endParaRPr>
          </a:p>
        </p:txBody>
      </p:sp>
      <p:grpSp>
        <p:nvGrpSpPr>
          <p:cNvPr id="2" name="Group 1">
            <a:extLst>
              <a:ext uri="{FF2B5EF4-FFF2-40B4-BE49-F238E27FC236}">
                <a16:creationId xmlns:a16="http://schemas.microsoft.com/office/drawing/2014/main" id="{1CB51C2B-D8F6-FD4A-9D7B-99BB4F7D2920}"/>
              </a:ext>
            </a:extLst>
          </p:cNvPr>
          <p:cNvGrpSpPr/>
          <p:nvPr/>
        </p:nvGrpSpPr>
        <p:grpSpPr>
          <a:xfrm>
            <a:off x="1111347" y="1130301"/>
            <a:ext cx="9562640" cy="4311550"/>
            <a:chOff x="895811" y="1174121"/>
            <a:chExt cx="9562640" cy="4311550"/>
          </a:xfrm>
        </p:grpSpPr>
        <p:pic>
          <p:nvPicPr>
            <p:cNvPr id="4098" name="Picture 117" descr="seca_RGB">
              <a:extLst>
                <a:ext uri="{FF2B5EF4-FFF2-40B4-BE49-F238E27FC236}">
                  <a16:creationId xmlns:a16="http://schemas.microsoft.com/office/drawing/2014/main" id="{7D279D75-3F44-4B9C-8B4E-D60F4CF35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11" y="2910367"/>
              <a:ext cx="10604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AutoShape 19">
              <a:extLst>
                <a:ext uri="{FF2B5EF4-FFF2-40B4-BE49-F238E27FC236}">
                  <a16:creationId xmlns:a16="http://schemas.microsoft.com/office/drawing/2014/main" id="{B49E004F-342F-4DC5-9F6F-74C15A0D2C63}"/>
                </a:ext>
              </a:extLst>
            </p:cNvPr>
            <p:cNvSpPr>
              <a:spLocks noChangeArrowheads="1"/>
            </p:cNvSpPr>
            <p:nvPr/>
          </p:nvSpPr>
          <p:spPr bwMode="auto">
            <a:xfrm>
              <a:off x="895811" y="3465514"/>
              <a:ext cx="9562640" cy="208091"/>
            </a:xfrm>
            <a:custGeom>
              <a:avLst/>
              <a:gdLst>
                <a:gd name="T0" fmla="*/ 0 w 8228809"/>
                <a:gd name="T1" fmla="*/ 0 h 126203"/>
                <a:gd name="T2" fmla="*/ 9123992 w 8228809"/>
                <a:gd name="T3" fmla="*/ 0 h 126203"/>
                <a:gd name="T4" fmla="*/ 9224481 w 8228809"/>
                <a:gd name="T5" fmla="*/ 35150 h 126203"/>
                <a:gd name="T6" fmla="*/ 9266104 w 8228809"/>
                <a:gd name="T7" fmla="*/ 120012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7" name="Rectangle 2">
              <a:extLst>
                <a:ext uri="{FF2B5EF4-FFF2-40B4-BE49-F238E27FC236}">
                  <a16:creationId xmlns:a16="http://schemas.microsoft.com/office/drawing/2014/main" id="{FEB5F7E1-FC07-C948-B327-2950E739E7A6}"/>
                </a:ext>
              </a:extLst>
            </p:cNvPr>
            <p:cNvSpPr>
              <a:spLocks noChangeArrowheads="1"/>
            </p:cNvSpPr>
            <p:nvPr/>
          </p:nvSpPr>
          <p:spPr bwMode="auto">
            <a:xfrm>
              <a:off x="895811" y="1174121"/>
              <a:ext cx="9562640" cy="43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54000" bIns="54000" anchor="ctr"/>
            <a:lstStyle>
              <a:lvl1pPr algn="l" eaLnBrk="0" hangingPunct="0">
                <a:defRPr sz="1600">
                  <a:solidFill>
                    <a:srgbClr val="A5A5A5"/>
                  </a:solidFill>
                  <a:latin typeface="Arial" panose="020B0604020202020204" pitchFamily="34" charset="0"/>
                </a:defRPr>
              </a:lvl1pPr>
              <a:lvl2pPr marL="817563" indent="-295275" algn="l" eaLnBrk="0" hangingPunct="0">
                <a:defRPr sz="1600">
                  <a:solidFill>
                    <a:srgbClr val="A5A5A5"/>
                  </a:solidFill>
                  <a:latin typeface="Arial" panose="020B0604020202020204" pitchFamily="34" charset="0"/>
                </a:defRPr>
              </a:lvl2pPr>
              <a:lvl3pPr marL="1225550" indent="-228600" algn="l" eaLnBrk="0" hangingPunct="0">
                <a:buChar char="•"/>
                <a:defRPr sz="1600">
                  <a:solidFill>
                    <a:srgbClr val="A5A5A5"/>
                  </a:solidFill>
                  <a:latin typeface="Arial" panose="020B0604020202020204" pitchFamily="34" charset="0"/>
                </a:defRPr>
              </a:lvl3pPr>
              <a:lvl4pPr marL="1633538" indent="-228600" algn="l" eaLnBrk="0" hangingPunct="0">
                <a:buChar char="•"/>
                <a:defRPr sz="1200">
                  <a:solidFill>
                    <a:srgbClr val="A5A5A5"/>
                  </a:solidFill>
                  <a:latin typeface="Arial" panose="020B0604020202020204" pitchFamily="34" charset="0"/>
                </a:defRPr>
              </a:lvl4pPr>
              <a:lvl5pPr marL="2066925" indent="-238125" algn="l" eaLnBrk="0" hangingPunct="0">
                <a:buChar char="•"/>
                <a:defRPr sz="1000">
                  <a:solidFill>
                    <a:srgbClr val="A5A5A5"/>
                  </a:solidFill>
                  <a:latin typeface="Arial" panose="020B0604020202020204" pitchFamily="34" charset="0"/>
                </a:defRPr>
              </a:lvl5pPr>
              <a:lvl6pPr marL="25241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6pPr>
              <a:lvl7pPr marL="29813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7pPr>
              <a:lvl8pPr marL="34385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8pPr>
              <a:lvl9pPr marL="38957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9pPr>
            </a:lstStyle>
            <a:p>
              <a:pPr algn="ctr" eaLnBrk="1" hangingPunct="1">
                <a:spcBef>
                  <a:spcPct val="50000"/>
                </a:spcBef>
                <a:spcAft>
                  <a:spcPct val="0"/>
                </a:spcAft>
                <a:buClrTx/>
              </a:pPr>
              <a:r>
                <a:rPr lang="es-ES" altLang="zh-CN" sz="6600" b="1" dirty="0">
                  <a:solidFill>
                    <a:srgbClr val="5E5E5E"/>
                  </a:solidFill>
                  <a:latin typeface="Bangla Sangam MN" panose="02000000000000000000" pitchFamily="2" charset="0"/>
                  <a:ea typeface="宋体" panose="02010600030101010101" pitchFamily="2" charset="-122"/>
                  <a:cs typeface="Bangla Sangam MN" panose="02000000000000000000" pitchFamily="2" charset="0"/>
                </a:rPr>
                <a:t>BASCULA DE KIBBLE   </a:t>
              </a:r>
              <a:r>
                <a:rPr lang="es-ES" altLang="zh-CN" sz="3600" b="1" dirty="0">
                  <a:solidFill>
                    <a:srgbClr val="5E5E5E"/>
                  </a:solidFill>
                  <a:latin typeface="Bangla Sangam MN" panose="02000000000000000000" pitchFamily="2" charset="0"/>
                  <a:ea typeface="宋体" panose="02010600030101010101" pitchFamily="2" charset="-122"/>
                  <a:cs typeface="Bangla Sangam MN" panose="02000000000000000000" pitchFamily="2" charset="0"/>
                </a:rPr>
                <a:t>Definiendo el nuevo concepto de Kg</a:t>
              </a:r>
              <a:endParaRPr lang="de-DE" altLang="zh-CN" sz="6600" b="1" dirty="0">
                <a:solidFill>
                  <a:schemeClr val="hlink"/>
                </a:solidFill>
                <a:latin typeface="Bangla Sangam MN" panose="02000000000000000000" pitchFamily="2" charset="0"/>
                <a:ea typeface="宋体" panose="02010600030101010101" pitchFamily="2" charset="-122"/>
                <a:cs typeface="Bangla Sangam MN" panose="02000000000000000000" pitchFamily="2" charset="0"/>
              </a:endParaRPr>
            </a:p>
          </p:txBody>
        </p:sp>
      </p:grpSp>
      <p:sp>
        <p:nvSpPr>
          <p:cNvPr id="3" name="Date Placeholder 2">
            <a:extLst>
              <a:ext uri="{FF2B5EF4-FFF2-40B4-BE49-F238E27FC236}">
                <a16:creationId xmlns:a16="http://schemas.microsoft.com/office/drawing/2014/main" id="{24B5A89B-8156-FF4A-B4A4-7D8D7450FE68}"/>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05C9A687-2C04-B840-96D9-B0436D7192D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C351CA7A-1EEC-0A47-A8B8-0A94AAB39633}"/>
              </a:ext>
            </a:extLst>
          </p:cNvPr>
          <p:cNvSpPr>
            <a:spLocks noGrp="1"/>
          </p:cNvSpPr>
          <p:nvPr>
            <p:ph type="sldNum" sz="quarter" idx="12"/>
          </p:nvPr>
        </p:nvSpPr>
        <p:spPr/>
        <p:txBody>
          <a:bodyPr/>
          <a:lstStyle/>
          <a:p>
            <a:fld id="{661595ED-7963-46F0-9995-F3F3CE134BE8}" type="slidenum">
              <a:rPr lang="es-CO" smtClean="0"/>
              <a:t>1</a:t>
            </a:fld>
            <a:endParaRPr lang="es-C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4598859" y="-4265"/>
            <a:ext cx="3674801" cy="769441"/>
          </a:xfrm>
          <a:prstGeom prst="rect">
            <a:avLst/>
          </a:prstGeom>
          <a:noFill/>
        </p:spPr>
        <p:txBody>
          <a:bodyPr wrap="square" rtlCol="0">
            <a:spAutoFit/>
          </a:bodyPr>
          <a:lstStyle/>
          <a:p>
            <a:r>
              <a:rPr lang="es-CO" sz="4400" b="1" dirty="0"/>
              <a:t>Masas Patrón</a:t>
            </a:r>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10</a:t>
            </a:fld>
            <a:endParaRPr lang="es-CO"/>
          </a:p>
        </p:txBody>
      </p:sp>
      <p:grpSp>
        <p:nvGrpSpPr>
          <p:cNvPr id="10" name="Google Shape;334;p22">
            <a:extLst>
              <a:ext uri="{FF2B5EF4-FFF2-40B4-BE49-F238E27FC236}">
                <a16:creationId xmlns:a16="http://schemas.microsoft.com/office/drawing/2014/main" id="{3A932854-CBF0-2C4A-AE46-F3A610A2C819}"/>
              </a:ext>
            </a:extLst>
          </p:cNvPr>
          <p:cNvGrpSpPr/>
          <p:nvPr/>
        </p:nvGrpSpPr>
        <p:grpSpPr>
          <a:xfrm>
            <a:off x="1056100" y="1761266"/>
            <a:ext cx="10297933" cy="4134535"/>
            <a:chOff x="792075" y="1320950"/>
            <a:chExt cx="7723450" cy="2976600"/>
          </a:xfrm>
        </p:grpSpPr>
        <p:sp>
          <p:nvSpPr>
            <p:cNvPr id="11" name="Google Shape;335;p22">
              <a:extLst>
                <a:ext uri="{FF2B5EF4-FFF2-40B4-BE49-F238E27FC236}">
                  <a16:creationId xmlns:a16="http://schemas.microsoft.com/office/drawing/2014/main" id="{0E4AE311-6709-6C4F-AEB9-B38B054F8BE9}"/>
                </a:ext>
              </a:extLst>
            </p:cNvPr>
            <p:cNvSpPr/>
            <p:nvPr/>
          </p:nvSpPr>
          <p:spPr>
            <a:xfrm>
              <a:off x="2168425" y="2858725"/>
              <a:ext cx="6008400" cy="550800"/>
            </a:xfrm>
            <a:prstGeom prst="homePlate">
              <a:avLst>
                <a:gd name="adj" fmla="val 30521"/>
              </a:avLst>
            </a:prstGeom>
            <a:solidFill>
              <a:srgbClr val="FF5A20">
                <a:alpha val="12549"/>
              </a:srgbClr>
            </a:solidFill>
            <a:ln>
              <a:noFill/>
            </a:ln>
          </p:spPr>
          <p:txBody>
            <a:bodyPr spcFirstLastPara="1" wrap="square" lIns="121900" tIns="121900" rIns="121900" bIns="121900" anchor="ctr" anchorCtr="0">
              <a:noAutofit/>
            </a:bodyPr>
            <a:lstStyle/>
            <a:p>
              <a:endParaRPr sz="2400" b="1">
                <a:solidFill>
                  <a:schemeClr val="accent1"/>
                </a:solidFill>
                <a:latin typeface="Fira Sans Extra Condensed"/>
                <a:ea typeface="Fira Sans Extra Condensed"/>
                <a:cs typeface="Fira Sans Extra Condensed"/>
                <a:sym typeface="Fira Sans Extra Condensed"/>
              </a:endParaRPr>
            </a:p>
          </p:txBody>
        </p:sp>
        <p:sp>
          <p:nvSpPr>
            <p:cNvPr id="12" name="Google Shape;336;p22">
              <a:extLst>
                <a:ext uri="{FF2B5EF4-FFF2-40B4-BE49-F238E27FC236}">
                  <a16:creationId xmlns:a16="http://schemas.microsoft.com/office/drawing/2014/main" id="{7306C65B-E551-CC41-934A-146A03FDF882}"/>
                </a:ext>
              </a:extLst>
            </p:cNvPr>
            <p:cNvSpPr/>
            <p:nvPr/>
          </p:nvSpPr>
          <p:spPr>
            <a:xfrm>
              <a:off x="2168425" y="3544025"/>
              <a:ext cx="5757900" cy="550800"/>
            </a:xfrm>
            <a:prstGeom prst="homePlate">
              <a:avLst>
                <a:gd name="adj" fmla="val 30521"/>
              </a:avLst>
            </a:prstGeom>
            <a:solidFill>
              <a:srgbClr val="9855E2">
                <a:alpha val="12549"/>
              </a:srgbClr>
            </a:solidFill>
            <a:ln>
              <a:noFill/>
            </a:ln>
          </p:spPr>
          <p:txBody>
            <a:bodyPr spcFirstLastPara="1" wrap="square" lIns="121900" tIns="121900" rIns="121900" bIns="121900" anchor="ctr" anchorCtr="0">
              <a:noAutofit/>
            </a:bodyPr>
            <a:lstStyle/>
            <a:p>
              <a:endParaRPr sz="2400" b="1">
                <a:solidFill>
                  <a:schemeClr val="accent4"/>
                </a:solidFill>
                <a:latin typeface="Fira Sans Extra Condensed"/>
                <a:ea typeface="Fira Sans Extra Condensed"/>
                <a:cs typeface="Fira Sans Extra Condensed"/>
                <a:sym typeface="Fira Sans Extra Condensed"/>
              </a:endParaRPr>
            </a:p>
          </p:txBody>
        </p:sp>
        <p:sp>
          <p:nvSpPr>
            <p:cNvPr id="13" name="Google Shape;337;p22">
              <a:extLst>
                <a:ext uri="{FF2B5EF4-FFF2-40B4-BE49-F238E27FC236}">
                  <a16:creationId xmlns:a16="http://schemas.microsoft.com/office/drawing/2014/main" id="{791969E7-9A77-D74C-AEBB-3FC27CF57C5C}"/>
                </a:ext>
              </a:extLst>
            </p:cNvPr>
            <p:cNvSpPr/>
            <p:nvPr/>
          </p:nvSpPr>
          <p:spPr>
            <a:xfrm>
              <a:off x="2168425" y="2173425"/>
              <a:ext cx="6128400" cy="550800"/>
            </a:xfrm>
            <a:prstGeom prst="homePlate">
              <a:avLst>
                <a:gd name="adj" fmla="val 30521"/>
              </a:avLst>
            </a:prstGeom>
            <a:solidFill>
              <a:srgbClr val="2EC5FF">
                <a:alpha val="12549"/>
              </a:srgbClr>
            </a:solidFill>
            <a:ln>
              <a:noFill/>
            </a:ln>
          </p:spPr>
          <p:txBody>
            <a:bodyPr spcFirstLastPara="1" wrap="square" lIns="121900" tIns="121900" rIns="121900" bIns="121900" anchor="ctr" anchorCtr="0">
              <a:noAutofit/>
            </a:bodyPr>
            <a:lstStyle/>
            <a:p>
              <a:endParaRPr sz="2400" b="1">
                <a:solidFill>
                  <a:schemeClr val="accent3"/>
                </a:solidFill>
                <a:latin typeface="Fira Sans Extra Condensed"/>
                <a:ea typeface="Fira Sans Extra Condensed"/>
                <a:cs typeface="Fira Sans Extra Condensed"/>
                <a:sym typeface="Fira Sans Extra Condensed"/>
              </a:endParaRPr>
            </a:p>
          </p:txBody>
        </p:sp>
        <p:sp>
          <p:nvSpPr>
            <p:cNvPr id="16" name="Google Shape;338;p22">
              <a:extLst>
                <a:ext uri="{FF2B5EF4-FFF2-40B4-BE49-F238E27FC236}">
                  <a16:creationId xmlns:a16="http://schemas.microsoft.com/office/drawing/2014/main" id="{87D6FE0D-AC09-6741-8AD3-BBC48D4C3305}"/>
                </a:ext>
              </a:extLst>
            </p:cNvPr>
            <p:cNvSpPr/>
            <p:nvPr/>
          </p:nvSpPr>
          <p:spPr>
            <a:xfrm>
              <a:off x="2168425" y="1485825"/>
              <a:ext cx="6347100" cy="550800"/>
            </a:xfrm>
            <a:prstGeom prst="homePlate">
              <a:avLst>
                <a:gd name="adj" fmla="val 30521"/>
              </a:avLst>
            </a:prstGeom>
            <a:solidFill>
              <a:srgbClr val="2CA764">
                <a:alpha val="12549"/>
              </a:srgbClr>
            </a:solidFill>
            <a:ln>
              <a:noFill/>
            </a:ln>
          </p:spPr>
          <p:txBody>
            <a:bodyPr spcFirstLastPara="1" wrap="square" lIns="121900" tIns="121900" rIns="121900" bIns="121900" anchor="ctr" anchorCtr="0">
              <a:noAutofit/>
            </a:bodyPr>
            <a:lstStyle/>
            <a:p>
              <a:endParaRPr sz="2400" b="1">
                <a:solidFill>
                  <a:schemeClr val="accent2"/>
                </a:solidFill>
                <a:latin typeface="Fira Sans Extra Condensed"/>
                <a:ea typeface="Fira Sans Extra Condensed"/>
                <a:cs typeface="Fira Sans Extra Condensed"/>
                <a:sym typeface="Fira Sans Extra Condensed"/>
              </a:endParaRPr>
            </a:p>
          </p:txBody>
        </p:sp>
        <p:sp>
          <p:nvSpPr>
            <p:cNvPr id="17" name="Google Shape;339;p22">
              <a:extLst>
                <a:ext uri="{FF2B5EF4-FFF2-40B4-BE49-F238E27FC236}">
                  <a16:creationId xmlns:a16="http://schemas.microsoft.com/office/drawing/2014/main" id="{15F05407-AC8D-5A47-A72F-F36F6F12982A}"/>
                </a:ext>
              </a:extLst>
            </p:cNvPr>
            <p:cNvSpPr/>
            <p:nvPr/>
          </p:nvSpPr>
          <p:spPr>
            <a:xfrm rot="10800000">
              <a:off x="792075" y="1320950"/>
              <a:ext cx="2756100" cy="29766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a:p>
          </p:txBody>
        </p:sp>
      </p:grpSp>
      <p:grpSp>
        <p:nvGrpSpPr>
          <p:cNvPr id="18" name="Google Shape;341;p22">
            <a:extLst>
              <a:ext uri="{FF2B5EF4-FFF2-40B4-BE49-F238E27FC236}">
                <a16:creationId xmlns:a16="http://schemas.microsoft.com/office/drawing/2014/main" id="{DB9A0AE4-BB57-2E45-B37D-624A7A91EA9E}"/>
              </a:ext>
            </a:extLst>
          </p:cNvPr>
          <p:cNvGrpSpPr/>
          <p:nvPr/>
        </p:nvGrpSpPr>
        <p:grpSpPr>
          <a:xfrm>
            <a:off x="3549593" y="2029101"/>
            <a:ext cx="7433907" cy="638402"/>
            <a:chOff x="2662195" y="1519749"/>
            <a:chExt cx="5575430" cy="478801"/>
          </a:xfrm>
        </p:grpSpPr>
        <p:sp>
          <p:nvSpPr>
            <p:cNvPr id="19" name="Google Shape;342;p22">
              <a:extLst>
                <a:ext uri="{FF2B5EF4-FFF2-40B4-BE49-F238E27FC236}">
                  <a16:creationId xmlns:a16="http://schemas.microsoft.com/office/drawing/2014/main" id="{387EF1D2-0495-934C-98EA-84B25E264203}"/>
                </a:ext>
              </a:extLst>
            </p:cNvPr>
            <p:cNvSpPr txBox="1"/>
            <p:nvPr/>
          </p:nvSpPr>
          <p:spPr>
            <a:xfrm>
              <a:off x="5689425" y="1519750"/>
              <a:ext cx="2548200" cy="478800"/>
            </a:xfrm>
            <a:prstGeom prst="rect">
              <a:avLst/>
            </a:prstGeom>
            <a:noFill/>
            <a:ln>
              <a:noFill/>
            </a:ln>
          </p:spPr>
          <p:txBody>
            <a:bodyPr spcFirstLastPara="1" wrap="square" lIns="121900" tIns="121900" rIns="121900" bIns="121900" anchor="ctr" anchorCtr="0">
              <a:noAutofit/>
            </a:bodyPr>
            <a:lstStyle/>
            <a:p>
              <a:pPr>
                <a:buClr>
                  <a:schemeClr val="dk1"/>
                </a:buClr>
                <a:buSzPts val="1100"/>
              </a:pPr>
              <a:r>
                <a:rPr lang="es-CO" sz="1600" dirty="0"/>
                <a:t>Mantenimiento de trazabilidad masas E2 y patrones nacionales (INM)</a:t>
              </a:r>
              <a:endParaRPr lang="es-CL" sz="1600" dirty="0"/>
            </a:p>
          </p:txBody>
        </p:sp>
        <p:sp>
          <p:nvSpPr>
            <p:cNvPr id="20" name="Google Shape;343;p22">
              <a:extLst>
                <a:ext uri="{FF2B5EF4-FFF2-40B4-BE49-F238E27FC236}">
                  <a16:creationId xmlns:a16="http://schemas.microsoft.com/office/drawing/2014/main" id="{18ACECE7-497A-0A4C-9D66-0A2731171770}"/>
                </a:ext>
              </a:extLst>
            </p:cNvPr>
            <p:cNvSpPr txBox="1"/>
            <p:nvPr/>
          </p:nvSpPr>
          <p:spPr>
            <a:xfrm>
              <a:off x="4061316" y="1519750"/>
              <a:ext cx="1628100" cy="478800"/>
            </a:xfrm>
            <a:prstGeom prst="rect">
              <a:avLst/>
            </a:prstGeom>
            <a:noFill/>
            <a:ln>
              <a:noFill/>
            </a:ln>
          </p:spPr>
          <p:txBody>
            <a:bodyPr spcFirstLastPara="1" wrap="square" lIns="121900" tIns="121900" rIns="121900" bIns="121900" anchor="ctr" anchorCtr="0">
              <a:noAutofit/>
            </a:bodyPr>
            <a:lstStyle/>
            <a:p>
              <a:pPr algn="ctr"/>
              <a:r>
                <a:rPr lang="es-ES_tradnl" sz="2400" b="1" dirty="0">
                  <a:solidFill>
                    <a:srgbClr val="00B050"/>
                  </a:solidFill>
                  <a:latin typeface="Fira Sans Extra Condensed"/>
                  <a:ea typeface="Fira Sans Extra Condensed"/>
                  <a:cs typeface="Fira Sans Extra Condensed"/>
                  <a:sym typeface="Fira Sans Extra Condensed"/>
                </a:rPr>
                <a:t>Acero Inoxidable</a:t>
              </a:r>
            </a:p>
          </p:txBody>
        </p:sp>
        <p:sp>
          <p:nvSpPr>
            <p:cNvPr id="21" name="Google Shape;344;p22">
              <a:extLst>
                <a:ext uri="{FF2B5EF4-FFF2-40B4-BE49-F238E27FC236}">
                  <a16:creationId xmlns:a16="http://schemas.microsoft.com/office/drawing/2014/main" id="{E599829B-EBCF-6F45-AE8B-E7C11F46AB6A}"/>
                </a:ext>
              </a:extLst>
            </p:cNvPr>
            <p:cNvSpPr txBox="1"/>
            <p:nvPr/>
          </p:nvSpPr>
          <p:spPr>
            <a:xfrm>
              <a:off x="2662195" y="1519749"/>
              <a:ext cx="814200" cy="478800"/>
            </a:xfrm>
            <a:prstGeom prst="rect">
              <a:avLst/>
            </a:prstGeom>
            <a:noFill/>
            <a:ln>
              <a:noFill/>
            </a:ln>
          </p:spPr>
          <p:txBody>
            <a:bodyPr spcFirstLastPara="1" wrap="square" lIns="121900" tIns="121900" rIns="121900" bIns="121900" anchor="ctr" anchorCtr="0">
              <a:noAutofit/>
            </a:bodyPr>
            <a:lstStyle/>
            <a:p>
              <a:pPr algn="ctr"/>
              <a:r>
                <a:rPr lang="en" sz="4000" b="1" dirty="0">
                  <a:solidFill>
                    <a:srgbClr val="00B050"/>
                  </a:solidFill>
                  <a:latin typeface="Fira Sans Extra Condensed"/>
                  <a:ea typeface="Fira Sans Extra Condensed"/>
                  <a:cs typeface="Fira Sans Extra Condensed"/>
                  <a:sym typeface="Fira Sans Extra Condensed"/>
                </a:rPr>
                <a:t>E1 </a:t>
              </a:r>
              <a:endParaRPr sz="4000" b="1" dirty="0">
                <a:solidFill>
                  <a:srgbClr val="00B050"/>
                </a:solidFill>
                <a:latin typeface="Fira Sans Extra Condensed"/>
                <a:ea typeface="Fira Sans Extra Condensed"/>
                <a:cs typeface="Fira Sans Extra Condensed"/>
                <a:sym typeface="Fira Sans Extra Condensed"/>
              </a:endParaRPr>
            </a:p>
          </p:txBody>
        </p:sp>
      </p:grpSp>
      <p:grpSp>
        <p:nvGrpSpPr>
          <p:cNvPr id="22" name="Google Shape;345;p22">
            <a:extLst>
              <a:ext uri="{FF2B5EF4-FFF2-40B4-BE49-F238E27FC236}">
                <a16:creationId xmlns:a16="http://schemas.microsoft.com/office/drawing/2014/main" id="{4A65E46F-5A40-CC4E-A80B-71A85D609829}"/>
              </a:ext>
            </a:extLst>
          </p:cNvPr>
          <p:cNvGrpSpPr/>
          <p:nvPr/>
        </p:nvGrpSpPr>
        <p:grpSpPr>
          <a:xfrm>
            <a:off x="3175833" y="2945907"/>
            <a:ext cx="7464135" cy="701190"/>
            <a:chOff x="2381874" y="2204026"/>
            <a:chExt cx="5598101" cy="525893"/>
          </a:xfrm>
        </p:grpSpPr>
        <p:sp>
          <p:nvSpPr>
            <p:cNvPr id="23" name="Google Shape;346;p22">
              <a:extLst>
                <a:ext uri="{FF2B5EF4-FFF2-40B4-BE49-F238E27FC236}">
                  <a16:creationId xmlns:a16="http://schemas.microsoft.com/office/drawing/2014/main" id="{5A7355C2-7F97-9C48-89F1-9EF4B503B0C5}"/>
                </a:ext>
              </a:extLst>
            </p:cNvPr>
            <p:cNvSpPr txBox="1"/>
            <p:nvPr/>
          </p:nvSpPr>
          <p:spPr>
            <a:xfrm>
              <a:off x="5431775" y="2251119"/>
              <a:ext cx="2548200" cy="478800"/>
            </a:xfrm>
            <a:prstGeom prst="rect">
              <a:avLst/>
            </a:prstGeom>
            <a:noFill/>
            <a:ln>
              <a:noFill/>
            </a:ln>
          </p:spPr>
          <p:txBody>
            <a:bodyPr spcFirstLastPara="1" wrap="square" lIns="121900" tIns="121900" rIns="121900" bIns="121900" anchor="ctr" anchorCtr="0">
              <a:noAutofit/>
            </a:bodyPr>
            <a:lstStyle/>
            <a:p>
              <a:r>
                <a:rPr lang="es-CO" sz="1600" dirty="0"/>
                <a:t>Mantenimiento de trazabilidad masas F1</a:t>
              </a:r>
              <a:endParaRPr lang="es-CL" sz="1600" dirty="0"/>
            </a:p>
          </p:txBody>
        </p:sp>
        <p:sp>
          <p:nvSpPr>
            <p:cNvPr id="24" name="Google Shape;347;p22">
              <a:extLst>
                <a:ext uri="{FF2B5EF4-FFF2-40B4-BE49-F238E27FC236}">
                  <a16:creationId xmlns:a16="http://schemas.microsoft.com/office/drawing/2014/main" id="{CF03154D-D1CA-5F40-B682-AF9C501C2EC9}"/>
                </a:ext>
              </a:extLst>
            </p:cNvPr>
            <p:cNvSpPr txBox="1"/>
            <p:nvPr/>
          </p:nvSpPr>
          <p:spPr>
            <a:xfrm>
              <a:off x="3664159" y="2237811"/>
              <a:ext cx="1628100" cy="478800"/>
            </a:xfrm>
            <a:prstGeom prst="rect">
              <a:avLst/>
            </a:prstGeom>
            <a:noFill/>
            <a:ln>
              <a:noFill/>
            </a:ln>
          </p:spPr>
          <p:txBody>
            <a:bodyPr spcFirstLastPara="1" wrap="square" lIns="121900" tIns="121900" rIns="121900" bIns="121900" anchor="ctr" anchorCtr="0">
              <a:noAutofit/>
            </a:bodyPr>
            <a:lstStyle/>
            <a:p>
              <a:pPr algn="ctr"/>
              <a:r>
                <a:rPr lang="es-ES_tradnl" sz="2400" b="1" dirty="0">
                  <a:solidFill>
                    <a:srgbClr val="00B0F0"/>
                  </a:solidFill>
                  <a:latin typeface="Fira Sans Extra Condensed"/>
                  <a:ea typeface="Fira Sans Extra Condensed"/>
                  <a:cs typeface="Fira Sans Extra Condensed"/>
                  <a:sym typeface="Fira Sans Extra Condensed"/>
                </a:rPr>
                <a:t>Acero Inoxidable</a:t>
              </a:r>
            </a:p>
          </p:txBody>
        </p:sp>
        <p:sp>
          <p:nvSpPr>
            <p:cNvPr id="25" name="Google Shape;348;p22">
              <a:extLst>
                <a:ext uri="{FF2B5EF4-FFF2-40B4-BE49-F238E27FC236}">
                  <a16:creationId xmlns:a16="http://schemas.microsoft.com/office/drawing/2014/main" id="{B998150F-F3A1-F546-86BC-9F6538FA4E9F}"/>
                </a:ext>
              </a:extLst>
            </p:cNvPr>
            <p:cNvSpPr txBox="1"/>
            <p:nvPr/>
          </p:nvSpPr>
          <p:spPr>
            <a:xfrm>
              <a:off x="2381874" y="2204026"/>
              <a:ext cx="814200" cy="478800"/>
            </a:xfrm>
            <a:prstGeom prst="rect">
              <a:avLst/>
            </a:prstGeom>
            <a:noFill/>
            <a:ln>
              <a:noFill/>
            </a:ln>
          </p:spPr>
          <p:txBody>
            <a:bodyPr spcFirstLastPara="1" wrap="square" lIns="121900" tIns="121900" rIns="121900" bIns="121900" anchor="ctr" anchorCtr="0">
              <a:noAutofit/>
            </a:bodyPr>
            <a:lstStyle/>
            <a:p>
              <a:pPr algn="ctr"/>
              <a:r>
                <a:rPr lang="en" sz="4000" b="1" dirty="0">
                  <a:solidFill>
                    <a:srgbClr val="00B0F0"/>
                  </a:solidFill>
                  <a:latin typeface="Fira Sans Extra Condensed"/>
                  <a:ea typeface="Fira Sans Extra Condensed"/>
                  <a:cs typeface="Fira Sans Extra Condensed"/>
                  <a:sym typeface="Fira Sans Extra Condensed"/>
                </a:rPr>
                <a:t>E2</a:t>
              </a:r>
              <a:endParaRPr sz="4000" b="1" dirty="0">
                <a:solidFill>
                  <a:srgbClr val="00B0F0"/>
                </a:solidFill>
                <a:latin typeface="Fira Sans Extra Condensed"/>
                <a:ea typeface="Fira Sans Extra Condensed"/>
                <a:cs typeface="Fira Sans Extra Condensed"/>
                <a:sym typeface="Fira Sans Extra Condensed"/>
              </a:endParaRPr>
            </a:p>
          </p:txBody>
        </p:sp>
      </p:grpSp>
      <p:grpSp>
        <p:nvGrpSpPr>
          <p:cNvPr id="26" name="Google Shape;349;p22">
            <a:extLst>
              <a:ext uri="{FF2B5EF4-FFF2-40B4-BE49-F238E27FC236}">
                <a16:creationId xmlns:a16="http://schemas.microsoft.com/office/drawing/2014/main" id="{D4A76589-1A33-BF42-A9B9-8D2C0C7255CC}"/>
              </a:ext>
            </a:extLst>
          </p:cNvPr>
          <p:cNvGrpSpPr/>
          <p:nvPr/>
        </p:nvGrpSpPr>
        <p:grpSpPr>
          <a:xfrm>
            <a:off x="2530141" y="3929145"/>
            <a:ext cx="8233338" cy="820768"/>
            <a:chOff x="1897605" y="2949618"/>
            <a:chExt cx="6175003" cy="615578"/>
          </a:xfrm>
        </p:grpSpPr>
        <p:sp>
          <p:nvSpPr>
            <p:cNvPr id="27" name="Google Shape;350;p22">
              <a:extLst>
                <a:ext uri="{FF2B5EF4-FFF2-40B4-BE49-F238E27FC236}">
                  <a16:creationId xmlns:a16="http://schemas.microsoft.com/office/drawing/2014/main" id="{4F332BB6-C914-654B-BF18-BA39F7466CB8}"/>
                </a:ext>
              </a:extLst>
            </p:cNvPr>
            <p:cNvSpPr txBox="1"/>
            <p:nvPr/>
          </p:nvSpPr>
          <p:spPr>
            <a:xfrm>
              <a:off x="3232538" y="2973189"/>
              <a:ext cx="1568063" cy="478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s-ES_tradnl" sz="2400" b="1" dirty="0">
                  <a:solidFill>
                    <a:schemeClr val="accent2"/>
                  </a:solidFill>
                  <a:latin typeface="Fira Sans Extra Condensed"/>
                  <a:ea typeface="Fira Sans Extra Condensed"/>
                  <a:cs typeface="Fira Sans Extra Condensed"/>
                  <a:sym typeface="Fira Sans Extra Condensed"/>
                </a:rPr>
                <a:t>Bronce Estirado</a:t>
              </a:r>
            </a:p>
          </p:txBody>
        </p:sp>
        <p:sp>
          <p:nvSpPr>
            <p:cNvPr id="28" name="Google Shape;351;p22">
              <a:extLst>
                <a:ext uri="{FF2B5EF4-FFF2-40B4-BE49-F238E27FC236}">
                  <a16:creationId xmlns:a16="http://schemas.microsoft.com/office/drawing/2014/main" id="{5FD1E99D-5233-0743-AD66-B43B5C4F784A}"/>
                </a:ext>
              </a:extLst>
            </p:cNvPr>
            <p:cNvSpPr txBox="1"/>
            <p:nvPr/>
          </p:nvSpPr>
          <p:spPr>
            <a:xfrm>
              <a:off x="5200230" y="3086396"/>
              <a:ext cx="2872378" cy="478800"/>
            </a:xfrm>
            <a:prstGeom prst="rect">
              <a:avLst/>
            </a:prstGeom>
            <a:noFill/>
            <a:ln>
              <a:noFill/>
            </a:ln>
          </p:spPr>
          <p:txBody>
            <a:bodyPr spcFirstLastPara="1" wrap="square" lIns="121900" tIns="121900" rIns="121900" bIns="121900" anchor="ctr" anchorCtr="0">
              <a:noAutofit/>
            </a:bodyPr>
            <a:lstStyle/>
            <a:p>
              <a:r>
                <a:rPr lang="es-CO" sz="1600" dirty="0"/>
                <a:t>F1 Calibración de masas F2 y balanzas de clase especial I y clase alta II. F2 Calibración de masas clase M1 y M2 </a:t>
              </a:r>
              <a:endParaRPr lang="es-CL" sz="1600" dirty="0"/>
            </a:p>
            <a:p>
              <a:endParaRPr sz="2000" dirty="0">
                <a:solidFill>
                  <a:schemeClr val="dk1"/>
                </a:solidFill>
                <a:latin typeface="Roboto"/>
                <a:ea typeface="Roboto"/>
                <a:cs typeface="Roboto"/>
                <a:sym typeface="Roboto"/>
              </a:endParaRPr>
            </a:p>
          </p:txBody>
        </p:sp>
        <p:sp>
          <p:nvSpPr>
            <p:cNvPr id="29" name="Google Shape;352;p22">
              <a:extLst>
                <a:ext uri="{FF2B5EF4-FFF2-40B4-BE49-F238E27FC236}">
                  <a16:creationId xmlns:a16="http://schemas.microsoft.com/office/drawing/2014/main" id="{AD722BB1-8D3A-6F4B-ADB2-E55D35045EDC}"/>
                </a:ext>
              </a:extLst>
            </p:cNvPr>
            <p:cNvSpPr txBox="1"/>
            <p:nvPr/>
          </p:nvSpPr>
          <p:spPr>
            <a:xfrm>
              <a:off x="1897605" y="2949618"/>
              <a:ext cx="885731" cy="478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800" b="1" dirty="0">
                  <a:solidFill>
                    <a:srgbClr val="FF8A60"/>
                  </a:solidFill>
                  <a:latin typeface="Fira Sans Extra Condensed"/>
                  <a:ea typeface="Fira Sans Extra Condensed"/>
                  <a:cs typeface="Fira Sans Extra Condensed"/>
                  <a:sym typeface="Fira Sans Extra Condensed"/>
                </a:rPr>
                <a:t>F1/F2</a:t>
              </a:r>
              <a:endParaRPr sz="2800" b="1" dirty="0">
                <a:solidFill>
                  <a:srgbClr val="FF8A60"/>
                </a:solidFill>
                <a:latin typeface="Fira Sans Extra Condensed"/>
                <a:ea typeface="Fira Sans Extra Condensed"/>
                <a:cs typeface="Fira Sans Extra Condensed"/>
                <a:sym typeface="Fira Sans Extra Condensed"/>
              </a:endParaRPr>
            </a:p>
          </p:txBody>
        </p:sp>
      </p:grpSp>
      <p:grpSp>
        <p:nvGrpSpPr>
          <p:cNvPr id="30" name="Google Shape;353;p22">
            <a:extLst>
              <a:ext uri="{FF2B5EF4-FFF2-40B4-BE49-F238E27FC236}">
                <a16:creationId xmlns:a16="http://schemas.microsoft.com/office/drawing/2014/main" id="{591B5641-0265-AC4A-8D8E-9E95EA4719B0}"/>
              </a:ext>
            </a:extLst>
          </p:cNvPr>
          <p:cNvGrpSpPr/>
          <p:nvPr/>
        </p:nvGrpSpPr>
        <p:grpSpPr>
          <a:xfrm>
            <a:off x="2348433" y="4898757"/>
            <a:ext cx="7535602" cy="640039"/>
            <a:chOff x="1761325" y="3680614"/>
            <a:chExt cx="5651701" cy="480028"/>
          </a:xfrm>
        </p:grpSpPr>
        <p:sp>
          <p:nvSpPr>
            <p:cNvPr id="31" name="Google Shape;354;p22">
              <a:extLst>
                <a:ext uri="{FF2B5EF4-FFF2-40B4-BE49-F238E27FC236}">
                  <a16:creationId xmlns:a16="http://schemas.microsoft.com/office/drawing/2014/main" id="{EF5AB4DE-4E2E-D445-832C-A9C1A1BADD36}"/>
                </a:ext>
              </a:extLst>
            </p:cNvPr>
            <p:cNvSpPr txBox="1"/>
            <p:nvPr/>
          </p:nvSpPr>
          <p:spPr>
            <a:xfrm>
              <a:off x="4924526" y="3680614"/>
              <a:ext cx="2488500" cy="478800"/>
            </a:xfrm>
            <a:prstGeom prst="rect">
              <a:avLst/>
            </a:prstGeom>
            <a:noFill/>
            <a:ln>
              <a:noFill/>
            </a:ln>
          </p:spPr>
          <p:txBody>
            <a:bodyPr spcFirstLastPara="1" wrap="square" lIns="121900" tIns="121900" rIns="121900" bIns="121900" anchor="ctr" anchorCtr="0">
              <a:noAutofit/>
            </a:bodyPr>
            <a:lstStyle/>
            <a:p>
              <a:r>
                <a:rPr lang="es-CO" sz="1600" dirty="0"/>
                <a:t>Calibración de balanzas clase media III y clase III</a:t>
              </a:r>
              <a:endParaRPr lang="es-CL" sz="1600" dirty="0"/>
            </a:p>
          </p:txBody>
        </p:sp>
        <p:sp>
          <p:nvSpPr>
            <p:cNvPr id="32" name="Google Shape;355;p22">
              <a:extLst>
                <a:ext uri="{FF2B5EF4-FFF2-40B4-BE49-F238E27FC236}">
                  <a16:creationId xmlns:a16="http://schemas.microsoft.com/office/drawing/2014/main" id="{B3EB2E3A-A642-DE48-A59C-CB8286F1CE39}"/>
                </a:ext>
              </a:extLst>
            </p:cNvPr>
            <p:cNvSpPr txBox="1"/>
            <p:nvPr/>
          </p:nvSpPr>
          <p:spPr>
            <a:xfrm>
              <a:off x="2951627" y="3681842"/>
              <a:ext cx="1425065" cy="478800"/>
            </a:xfrm>
            <a:prstGeom prst="rect">
              <a:avLst/>
            </a:prstGeom>
            <a:noFill/>
            <a:ln>
              <a:noFill/>
            </a:ln>
          </p:spPr>
          <p:txBody>
            <a:bodyPr spcFirstLastPara="1" wrap="square" lIns="121900" tIns="121900" rIns="121900" bIns="121900" anchor="ctr" anchorCtr="0">
              <a:noAutofit/>
            </a:bodyPr>
            <a:lstStyle/>
            <a:p>
              <a:pPr algn="ctr"/>
              <a:r>
                <a:rPr lang="es-ES_tradnl" sz="2400" b="1" dirty="0">
                  <a:solidFill>
                    <a:srgbClr val="7030A0"/>
                  </a:solidFill>
                  <a:latin typeface="Fira Sans Extra Condensed"/>
                  <a:ea typeface="Fira Sans Extra Condensed"/>
                  <a:cs typeface="Fira Sans Extra Condensed"/>
                  <a:sym typeface="Fira Sans Extra Condensed"/>
                </a:rPr>
                <a:t>Hierro Fundido</a:t>
              </a:r>
            </a:p>
          </p:txBody>
        </p:sp>
        <p:sp>
          <p:nvSpPr>
            <p:cNvPr id="33" name="Google Shape;356;p22">
              <a:extLst>
                <a:ext uri="{FF2B5EF4-FFF2-40B4-BE49-F238E27FC236}">
                  <a16:creationId xmlns:a16="http://schemas.microsoft.com/office/drawing/2014/main" id="{258A0B0A-A537-D441-B938-529BD33C176D}"/>
                </a:ext>
              </a:extLst>
            </p:cNvPr>
            <p:cNvSpPr txBox="1"/>
            <p:nvPr/>
          </p:nvSpPr>
          <p:spPr>
            <a:xfrm>
              <a:off x="1761325" y="3681842"/>
              <a:ext cx="814200" cy="478800"/>
            </a:xfrm>
            <a:prstGeom prst="rect">
              <a:avLst/>
            </a:prstGeom>
            <a:noFill/>
            <a:ln>
              <a:noFill/>
            </a:ln>
          </p:spPr>
          <p:txBody>
            <a:bodyPr spcFirstLastPara="1" wrap="square" lIns="121900" tIns="121900" rIns="121900" bIns="121900" anchor="ctr" anchorCtr="0">
              <a:noAutofit/>
            </a:bodyPr>
            <a:lstStyle/>
            <a:p>
              <a:pPr algn="ctr"/>
              <a:r>
                <a:rPr lang="en" sz="4000" b="1" dirty="0">
                  <a:solidFill>
                    <a:srgbClr val="7030A0"/>
                  </a:solidFill>
                  <a:latin typeface="Fira Sans Extra Condensed"/>
                  <a:ea typeface="Fira Sans Extra Condensed"/>
                  <a:cs typeface="Fira Sans Extra Condensed"/>
                  <a:sym typeface="Fira Sans Extra Condensed"/>
                </a:rPr>
                <a:t>M</a:t>
              </a:r>
              <a:endParaRPr sz="4000" b="1" dirty="0">
                <a:solidFill>
                  <a:srgbClr val="7030A0"/>
                </a:solidFill>
                <a:latin typeface="Fira Sans Extra Condensed"/>
                <a:ea typeface="Fira Sans Extra Condensed"/>
                <a:cs typeface="Fira Sans Extra Condensed"/>
                <a:sym typeface="Fira Sans Extra Condensed"/>
              </a:endParaRPr>
            </a:p>
          </p:txBody>
        </p:sp>
      </p:grpSp>
    </p:spTree>
    <p:extLst>
      <p:ext uri="{BB962C8B-B14F-4D97-AF65-F5344CB8AC3E}">
        <p14:creationId xmlns:p14="http://schemas.microsoft.com/office/powerpoint/2010/main" val="426170391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1618064" y="136525"/>
            <a:ext cx="8984447" cy="1077218"/>
          </a:xfrm>
          <a:prstGeom prst="rect">
            <a:avLst/>
          </a:prstGeom>
          <a:noFill/>
        </p:spPr>
        <p:txBody>
          <a:bodyPr wrap="square" rtlCol="0">
            <a:spAutoFit/>
          </a:bodyPr>
          <a:lstStyle/>
          <a:p>
            <a:r>
              <a:rPr lang="en" sz="3200" b="1" dirty="0">
                <a:ea typeface="宋体" panose="02010600030101010101" pitchFamily="2" charset="-122"/>
              </a:rPr>
              <a:t>PROCESO ACTUAL DE MEDICION DE MASAS PATRÓN</a:t>
            </a:r>
            <a:endParaRPr lang="es-ES_tradnl" altLang="zh-CN" sz="3200" b="1" dirty="0">
              <a:ea typeface="宋体" panose="02010600030101010101" pitchFamily="2" charset="-122"/>
            </a:endParaRPr>
          </a:p>
          <a:p>
            <a:endParaRPr lang="es-ES_tradnl" sz="3200" b="1" dirty="0"/>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11</a:t>
            </a:fld>
            <a:endParaRPr lang="es-CO"/>
          </a:p>
        </p:txBody>
      </p:sp>
      <p:grpSp>
        <p:nvGrpSpPr>
          <p:cNvPr id="10" name="Group 9">
            <a:extLst>
              <a:ext uri="{FF2B5EF4-FFF2-40B4-BE49-F238E27FC236}">
                <a16:creationId xmlns:a16="http://schemas.microsoft.com/office/drawing/2014/main" id="{87B10080-E2DC-CB40-AD87-9C4FB9134350}"/>
              </a:ext>
            </a:extLst>
          </p:cNvPr>
          <p:cNvGrpSpPr/>
          <p:nvPr/>
        </p:nvGrpSpPr>
        <p:grpSpPr>
          <a:xfrm>
            <a:off x="559196" y="136525"/>
            <a:ext cx="11073608" cy="6858000"/>
            <a:chOff x="508798" y="247651"/>
            <a:chExt cx="11073608" cy="6858000"/>
          </a:xfrm>
        </p:grpSpPr>
        <p:grpSp>
          <p:nvGrpSpPr>
            <p:cNvPr id="6" name="Group 5">
              <a:extLst>
                <a:ext uri="{FF2B5EF4-FFF2-40B4-BE49-F238E27FC236}">
                  <a16:creationId xmlns:a16="http://schemas.microsoft.com/office/drawing/2014/main" id="{540960AB-43D4-D842-848C-4B0AC2E05BB9}"/>
                </a:ext>
              </a:extLst>
            </p:cNvPr>
            <p:cNvGrpSpPr/>
            <p:nvPr/>
          </p:nvGrpSpPr>
          <p:grpSpPr>
            <a:xfrm>
              <a:off x="508798" y="247651"/>
              <a:ext cx="6858000" cy="6858000"/>
              <a:chOff x="475256" y="211867"/>
              <a:chExt cx="6858000" cy="6858000"/>
            </a:xfrm>
          </p:grpSpPr>
          <p:sp>
            <p:nvSpPr>
              <p:cNvPr id="94" name="Google Shape;889;p30">
                <a:extLst>
                  <a:ext uri="{FF2B5EF4-FFF2-40B4-BE49-F238E27FC236}">
                    <a16:creationId xmlns:a16="http://schemas.microsoft.com/office/drawing/2014/main" id="{D124A8E7-2A09-8C45-B493-1E3B0833E1B5}"/>
                  </a:ext>
                </a:extLst>
              </p:cNvPr>
              <p:cNvSpPr/>
              <p:nvPr/>
            </p:nvSpPr>
            <p:spPr>
              <a:xfrm rot="16200000">
                <a:off x="475256" y="211867"/>
                <a:ext cx="6858000" cy="6858000"/>
              </a:xfrm>
              <a:prstGeom prst="blockArc">
                <a:avLst>
                  <a:gd name="adj1" fmla="val 13313403"/>
                  <a:gd name="adj2" fmla="val 19033127"/>
                  <a:gd name="adj3" fmla="val 10921"/>
                </a:avLst>
              </a:prstGeom>
              <a:solidFill>
                <a:srgbClr val="26A7E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886;p30">
                <a:extLst>
                  <a:ext uri="{FF2B5EF4-FFF2-40B4-BE49-F238E27FC236}">
                    <a16:creationId xmlns:a16="http://schemas.microsoft.com/office/drawing/2014/main" id="{4E19C24F-2C4E-994B-9110-A028BA6F66FC}"/>
                  </a:ext>
                </a:extLst>
              </p:cNvPr>
              <p:cNvSpPr/>
              <p:nvPr/>
            </p:nvSpPr>
            <p:spPr>
              <a:xfrm rot="16200000">
                <a:off x="1374033" y="1111090"/>
                <a:ext cx="5060000" cy="5060000"/>
              </a:xfrm>
              <a:prstGeom prst="blockArc">
                <a:avLst>
                  <a:gd name="adj1" fmla="val 13313403"/>
                  <a:gd name="adj2" fmla="val 19022430"/>
                  <a:gd name="adj3" fmla="val 15892"/>
                </a:avLst>
              </a:prstGeom>
              <a:solidFill>
                <a:srgbClr val="2CA7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887;p30">
                <a:extLst>
                  <a:ext uri="{FF2B5EF4-FFF2-40B4-BE49-F238E27FC236}">
                    <a16:creationId xmlns:a16="http://schemas.microsoft.com/office/drawing/2014/main" id="{D342E1A0-A447-3B4B-A518-1C694125BEE1}"/>
                  </a:ext>
                </a:extLst>
              </p:cNvPr>
              <p:cNvSpPr/>
              <p:nvPr/>
            </p:nvSpPr>
            <p:spPr>
              <a:xfrm rot="16200000">
                <a:off x="2346503" y="2082991"/>
                <a:ext cx="3115600" cy="3116000"/>
              </a:xfrm>
              <a:prstGeom prst="blockArc">
                <a:avLst>
                  <a:gd name="adj1" fmla="val 13313403"/>
                  <a:gd name="adj2" fmla="val 19046106"/>
                  <a:gd name="adj3" fmla="val 23584"/>
                </a:avLst>
              </a:prstGeom>
              <a:solidFill>
                <a:srgbClr val="FD9A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888;p30">
                <a:extLst>
                  <a:ext uri="{FF2B5EF4-FFF2-40B4-BE49-F238E27FC236}">
                    <a16:creationId xmlns:a16="http://schemas.microsoft.com/office/drawing/2014/main" id="{4C4AB1E9-EB45-8541-A5A5-604D46E3774B}"/>
                  </a:ext>
                </a:extLst>
              </p:cNvPr>
              <p:cNvSpPr/>
              <p:nvPr/>
            </p:nvSpPr>
            <p:spPr>
              <a:xfrm rot="16200000">
                <a:off x="3232537" y="2969103"/>
                <a:ext cx="1343600" cy="1343600"/>
              </a:xfrm>
              <a:prstGeom prst="blockArc">
                <a:avLst>
                  <a:gd name="adj1" fmla="val 13313403"/>
                  <a:gd name="adj2" fmla="val 19035424"/>
                  <a:gd name="adj3" fmla="val 37981"/>
                </a:avLst>
              </a:prstGeom>
              <a:solidFill>
                <a:srgbClr val="9855E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890;p30">
                <a:extLst>
                  <a:ext uri="{FF2B5EF4-FFF2-40B4-BE49-F238E27FC236}">
                    <a16:creationId xmlns:a16="http://schemas.microsoft.com/office/drawing/2014/main" id="{ECC8E97F-974D-BC42-BE19-05187CF3304D}"/>
                  </a:ext>
                </a:extLst>
              </p:cNvPr>
              <p:cNvSpPr/>
              <p:nvPr/>
            </p:nvSpPr>
            <p:spPr>
              <a:xfrm>
                <a:off x="3852389" y="3533067"/>
                <a:ext cx="215600" cy="215600"/>
              </a:xfrm>
              <a:prstGeom prst="ellipse">
                <a:avLst/>
              </a:prstGeom>
              <a:solidFill>
                <a:srgbClr val="FFD3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865;p30">
              <a:extLst>
                <a:ext uri="{FF2B5EF4-FFF2-40B4-BE49-F238E27FC236}">
                  <a16:creationId xmlns:a16="http://schemas.microsoft.com/office/drawing/2014/main" id="{4CD100D5-3C3A-384B-BCFB-F287576F21B7}"/>
                </a:ext>
              </a:extLst>
            </p:cNvPr>
            <p:cNvGrpSpPr/>
            <p:nvPr/>
          </p:nvGrpSpPr>
          <p:grpSpPr>
            <a:xfrm>
              <a:off x="4071323" y="2580867"/>
              <a:ext cx="1890264" cy="2417982"/>
              <a:chOff x="3053492" y="1935650"/>
              <a:chExt cx="1417698" cy="1813486"/>
            </a:xfrm>
          </p:grpSpPr>
          <p:grpSp>
            <p:nvGrpSpPr>
              <p:cNvPr id="70" name="Google Shape;866;p30">
                <a:extLst>
                  <a:ext uri="{FF2B5EF4-FFF2-40B4-BE49-F238E27FC236}">
                    <a16:creationId xmlns:a16="http://schemas.microsoft.com/office/drawing/2014/main" id="{C87E9800-D4EA-B14E-BFA7-069751AC3CD7}"/>
                  </a:ext>
                </a:extLst>
              </p:cNvPr>
              <p:cNvGrpSpPr/>
              <p:nvPr/>
            </p:nvGrpSpPr>
            <p:grpSpPr>
              <a:xfrm>
                <a:off x="3053492" y="2601449"/>
                <a:ext cx="1417698" cy="1147687"/>
                <a:chOff x="444692" y="3645674"/>
                <a:chExt cx="1417698" cy="1147687"/>
              </a:xfrm>
            </p:grpSpPr>
            <p:sp>
              <p:nvSpPr>
                <p:cNvPr id="72" name="Google Shape;867;p30">
                  <a:extLst>
                    <a:ext uri="{FF2B5EF4-FFF2-40B4-BE49-F238E27FC236}">
                      <a16:creationId xmlns:a16="http://schemas.microsoft.com/office/drawing/2014/main" id="{D286BE6F-A9C6-F441-B7A8-5E26124244F5}"/>
                    </a:ext>
                  </a:extLst>
                </p:cNvPr>
                <p:cNvSpPr txBox="1"/>
                <p:nvPr/>
              </p:nvSpPr>
              <p:spPr>
                <a:xfrm>
                  <a:off x="457190" y="3645674"/>
                  <a:ext cx="1405200" cy="3318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INM</a:t>
                  </a:r>
                  <a:endParaRPr kumimoji="0" sz="2400" b="1" i="0" u="none" strike="noStrike" kern="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endParaRPr>
                </a:p>
              </p:txBody>
            </p:sp>
            <p:sp>
              <p:nvSpPr>
                <p:cNvPr id="73" name="Google Shape;868;p30">
                  <a:extLst>
                    <a:ext uri="{FF2B5EF4-FFF2-40B4-BE49-F238E27FC236}">
                      <a16:creationId xmlns:a16="http://schemas.microsoft.com/office/drawing/2014/main" id="{023D6C07-9637-1E48-92B0-41B67F81111A}"/>
                    </a:ext>
                  </a:extLst>
                </p:cNvPr>
                <p:cNvSpPr txBox="1"/>
                <p:nvPr/>
              </p:nvSpPr>
              <p:spPr>
                <a:xfrm>
                  <a:off x="444692" y="4073361"/>
                  <a:ext cx="1405200" cy="7200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1867" b="0" i="0" u="none" strike="noStrike" kern="0" cap="none" spc="0" normalizeH="0" baseline="0" noProof="0" dirty="0">
                      <a:ln>
                        <a:noFill/>
                      </a:ln>
                      <a:solidFill>
                        <a:srgbClr val="000000"/>
                      </a:solidFill>
                      <a:effectLst/>
                      <a:uLnTx/>
                      <a:uFillTx/>
                      <a:latin typeface="Roboto"/>
                      <a:ea typeface="Roboto"/>
                      <a:cs typeface="Roboto"/>
                      <a:sym typeface="Roboto"/>
                    </a:rPr>
                    <a:t>Cuenta con el prototipo de Kg para Colombia</a:t>
                  </a:r>
                </a:p>
              </p:txBody>
            </p:sp>
          </p:grpSp>
          <p:sp>
            <p:nvSpPr>
              <p:cNvPr id="71" name="Google Shape;869;p30">
                <a:extLst>
                  <a:ext uri="{FF2B5EF4-FFF2-40B4-BE49-F238E27FC236}">
                    <a16:creationId xmlns:a16="http://schemas.microsoft.com/office/drawing/2014/main" id="{AC4030F2-21B4-594F-AD3B-391C66C71775}"/>
                  </a:ext>
                </a:extLst>
              </p:cNvPr>
              <p:cNvSpPr/>
              <p:nvPr/>
            </p:nvSpPr>
            <p:spPr>
              <a:xfrm>
                <a:off x="3314775" y="1935650"/>
                <a:ext cx="907800" cy="462000"/>
              </a:xfrm>
              <a:prstGeom prst="roundRect">
                <a:avLst>
                  <a:gd name="adj" fmla="val 19507"/>
                </a:avLst>
              </a:prstGeom>
              <a:solidFill>
                <a:srgbClr val="26A7E2"/>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74" name="Google Shape;870;p30">
              <a:extLst>
                <a:ext uri="{FF2B5EF4-FFF2-40B4-BE49-F238E27FC236}">
                  <a16:creationId xmlns:a16="http://schemas.microsoft.com/office/drawing/2014/main" id="{8637F07E-5700-124C-AD3F-6ECBED76E40D}"/>
                </a:ext>
              </a:extLst>
            </p:cNvPr>
            <p:cNvGrpSpPr/>
            <p:nvPr/>
          </p:nvGrpSpPr>
          <p:grpSpPr>
            <a:xfrm>
              <a:off x="5746286" y="2270360"/>
              <a:ext cx="2304219" cy="2588183"/>
              <a:chOff x="4309713" y="1702765"/>
              <a:chExt cx="1728164" cy="1941135"/>
            </a:xfrm>
          </p:grpSpPr>
          <p:grpSp>
            <p:nvGrpSpPr>
              <p:cNvPr id="75" name="Google Shape;871;p30">
                <a:extLst>
                  <a:ext uri="{FF2B5EF4-FFF2-40B4-BE49-F238E27FC236}">
                    <a16:creationId xmlns:a16="http://schemas.microsoft.com/office/drawing/2014/main" id="{895BE381-0D67-B74B-A9F4-3672358D02D4}"/>
                  </a:ext>
                </a:extLst>
              </p:cNvPr>
              <p:cNvGrpSpPr/>
              <p:nvPr/>
            </p:nvGrpSpPr>
            <p:grpSpPr>
              <a:xfrm>
                <a:off x="4309713" y="1702765"/>
                <a:ext cx="1728164" cy="1206573"/>
                <a:chOff x="2570513" y="3525490"/>
                <a:chExt cx="1728164" cy="1206573"/>
              </a:xfrm>
            </p:grpSpPr>
            <p:sp>
              <p:nvSpPr>
                <p:cNvPr id="77" name="Google Shape;872;p30">
                  <a:extLst>
                    <a:ext uri="{FF2B5EF4-FFF2-40B4-BE49-F238E27FC236}">
                      <a16:creationId xmlns:a16="http://schemas.microsoft.com/office/drawing/2014/main" id="{D848E6B0-82B9-864D-8F13-134214537FD2}"/>
                    </a:ext>
                  </a:extLst>
                </p:cNvPr>
                <p:cNvSpPr txBox="1"/>
                <p:nvPr/>
              </p:nvSpPr>
              <p:spPr>
                <a:xfrm>
                  <a:off x="2570513" y="3525490"/>
                  <a:ext cx="1728164" cy="3318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2400" b="1" i="0" u="none" strike="noStrike" kern="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Lab. Acreditado</a:t>
                  </a:r>
                </a:p>
              </p:txBody>
            </p:sp>
            <p:sp>
              <p:nvSpPr>
                <p:cNvPr id="78" name="Google Shape;873;p30">
                  <a:extLst>
                    <a:ext uri="{FF2B5EF4-FFF2-40B4-BE49-F238E27FC236}">
                      <a16:creationId xmlns:a16="http://schemas.microsoft.com/office/drawing/2014/main" id="{5E4EC4B0-CD19-0F4D-BC71-2DAB4AE45FAF}"/>
                    </a:ext>
                  </a:extLst>
                </p:cNvPr>
                <p:cNvSpPr txBox="1"/>
                <p:nvPr/>
              </p:nvSpPr>
              <p:spPr>
                <a:xfrm>
                  <a:off x="2731996" y="4012063"/>
                  <a:ext cx="1405200" cy="7200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1867" b="0" i="0" u="none" strike="noStrike" kern="0" cap="none" spc="0" normalizeH="0" baseline="0" noProof="0" dirty="0">
                      <a:ln>
                        <a:noFill/>
                      </a:ln>
                      <a:solidFill>
                        <a:srgbClr val="000000"/>
                      </a:solidFill>
                      <a:effectLst/>
                      <a:uLnTx/>
                      <a:uFillTx/>
                      <a:latin typeface="Roboto"/>
                      <a:ea typeface="Roboto"/>
                      <a:cs typeface="Roboto"/>
                      <a:sym typeface="Roboto"/>
                    </a:rPr>
                    <a:t>Cuenta con masas tipo E2</a:t>
                  </a:r>
                </a:p>
              </p:txBody>
            </p:sp>
          </p:grpSp>
          <p:sp>
            <p:nvSpPr>
              <p:cNvPr id="76" name="Google Shape;874;p30">
                <a:extLst>
                  <a:ext uri="{FF2B5EF4-FFF2-40B4-BE49-F238E27FC236}">
                    <a16:creationId xmlns:a16="http://schemas.microsoft.com/office/drawing/2014/main" id="{ED3BEB8B-46A5-9449-A324-D207F169CA0D}"/>
                  </a:ext>
                </a:extLst>
              </p:cNvPr>
              <p:cNvSpPr/>
              <p:nvPr/>
            </p:nvSpPr>
            <p:spPr>
              <a:xfrm>
                <a:off x="4719899" y="3181900"/>
                <a:ext cx="907800" cy="462000"/>
              </a:xfrm>
              <a:prstGeom prst="roundRect">
                <a:avLst>
                  <a:gd name="adj" fmla="val 19507"/>
                </a:avLst>
              </a:prstGeom>
              <a:solidFill>
                <a:srgbClr val="2CA764"/>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79" name="Google Shape;875;p30">
              <a:extLst>
                <a:ext uri="{FF2B5EF4-FFF2-40B4-BE49-F238E27FC236}">
                  <a16:creationId xmlns:a16="http://schemas.microsoft.com/office/drawing/2014/main" id="{13FD8C7C-905A-EF48-995A-FDBC3D98E754}"/>
                </a:ext>
              </a:extLst>
            </p:cNvPr>
            <p:cNvGrpSpPr/>
            <p:nvPr/>
          </p:nvGrpSpPr>
          <p:grpSpPr>
            <a:xfrm>
              <a:off x="7835201" y="2580867"/>
              <a:ext cx="1873600" cy="2510934"/>
              <a:chOff x="5876401" y="1935650"/>
              <a:chExt cx="1405200" cy="1883200"/>
            </a:xfrm>
          </p:grpSpPr>
          <p:grpSp>
            <p:nvGrpSpPr>
              <p:cNvPr id="80" name="Google Shape;876;p30">
                <a:extLst>
                  <a:ext uri="{FF2B5EF4-FFF2-40B4-BE49-F238E27FC236}">
                    <a16:creationId xmlns:a16="http://schemas.microsoft.com/office/drawing/2014/main" id="{9B4BDE96-0E18-E643-B000-55A3C00C727B}"/>
                  </a:ext>
                </a:extLst>
              </p:cNvPr>
              <p:cNvGrpSpPr/>
              <p:nvPr/>
            </p:nvGrpSpPr>
            <p:grpSpPr>
              <a:xfrm>
                <a:off x="5876401" y="2626250"/>
                <a:ext cx="1405200" cy="1192600"/>
                <a:chOff x="5006801" y="3670475"/>
                <a:chExt cx="1405200" cy="1192600"/>
              </a:xfrm>
            </p:grpSpPr>
            <p:sp>
              <p:nvSpPr>
                <p:cNvPr id="82" name="Google Shape;877;p30">
                  <a:extLst>
                    <a:ext uri="{FF2B5EF4-FFF2-40B4-BE49-F238E27FC236}">
                      <a16:creationId xmlns:a16="http://schemas.microsoft.com/office/drawing/2014/main" id="{3CACFC6A-FD40-C949-8C2C-32D93465DB40}"/>
                    </a:ext>
                  </a:extLst>
                </p:cNvPr>
                <p:cNvSpPr txBox="1"/>
                <p:nvPr/>
              </p:nvSpPr>
              <p:spPr>
                <a:xfrm>
                  <a:off x="5006801" y="3670475"/>
                  <a:ext cx="1405200" cy="3318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2400" b="1" i="0" u="none" strike="noStrike" kern="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Lab. Acreditado</a:t>
                  </a:r>
                </a:p>
              </p:txBody>
            </p:sp>
            <p:sp>
              <p:nvSpPr>
                <p:cNvPr id="83" name="Google Shape;878;p30">
                  <a:extLst>
                    <a:ext uri="{FF2B5EF4-FFF2-40B4-BE49-F238E27FC236}">
                      <a16:creationId xmlns:a16="http://schemas.microsoft.com/office/drawing/2014/main" id="{A6D29B9C-49DD-C743-8B05-983CADB6EC6B}"/>
                    </a:ext>
                  </a:extLst>
                </p:cNvPr>
                <p:cNvSpPr txBox="1"/>
                <p:nvPr/>
              </p:nvSpPr>
              <p:spPr>
                <a:xfrm>
                  <a:off x="5006801" y="4143075"/>
                  <a:ext cx="1405200" cy="7200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1867" b="0" i="0" u="none" strike="noStrike" kern="0" cap="none" spc="0" normalizeH="0" baseline="0" noProof="0" dirty="0">
                      <a:ln>
                        <a:noFill/>
                      </a:ln>
                      <a:solidFill>
                        <a:srgbClr val="000000"/>
                      </a:solidFill>
                      <a:effectLst/>
                      <a:uLnTx/>
                      <a:uFillTx/>
                      <a:latin typeface="Roboto"/>
                      <a:ea typeface="Roboto"/>
                      <a:cs typeface="Roboto"/>
                      <a:sym typeface="Roboto"/>
                    </a:rPr>
                    <a:t>Cuenta con masas tipo F1 y F2</a:t>
                  </a:r>
                </a:p>
              </p:txBody>
            </p:sp>
          </p:grpSp>
          <p:sp>
            <p:nvSpPr>
              <p:cNvPr id="81" name="Google Shape;879;p30">
                <a:extLst>
                  <a:ext uri="{FF2B5EF4-FFF2-40B4-BE49-F238E27FC236}">
                    <a16:creationId xmlns:a16="http://schemas.microsoft.com/office/drawing/2014/main" id="{87EB7A1F-BEC7-C349-87EE-8B5117C65EDB}"/>
                  </a:ext>
                </a:extLst>
              </p:cNvPr>
              <p:cNvSpPr/>
              <p:nvPr/>
            </p:nvSpPr>
            <p:spPr>
              <a:xfrm>
                <a:off x="6125100" y="1935650"/>
                <a:ext cx="907800" cy="462000"/>
              </a:xfrm>
              <a:prstGeom prst="roundRect">
                <a:avLst>
                  <a:gd name="adj" fmla="val 19507"/>
                </a:avLst>
              </a:prstGeom>
              <a:solidFill>
                <a:srgbClr val="FD9A43"/>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84" name="Google Shape;880;p30">
              <a:extLst>
                <a:ext uri="{FF2B5EF4-FFF2-40B4-BE49-F238E27FC236}">
                  <a16:creationId xmlns:a16="http://schemas.microsoft.com/office/drawing/2014/main" id="{7989B6DA-FA27-DB4A-96B2-C3EC782A008B}"/>
                </a:ext>
              </a:extLst>
            </p:cNvPr>
            <p:cNvGrpSpPr/>
            <p:nvPr/>
          </p:nvGrpSpPr>
          <p:grpSpPr>
            <a:xfrm>
              <a:off x="9708803" y="2289001"/>
              <a:ext cx="1873603" cy="2510934"/>
              <a:chOff x="7281601" y="1716750"/>
              <a:chExt cx="1405202" cy="1883200"/>
            </a:xfrm>
          </p:grpSpPr>
          <p:grpSp>
            <p:nvGrpSpPr>
              <p:cNvPr id="85" name="Google Shape;881;p30">
                <a:extLst>
                  <a:ext uri="{FF2B5EF4-FFF2-40B4-BE49-F238E27FC236}">
                    <a16:creationId xmlns:a16="http://schemas.microsoft.com/office/drawing/2014/main" id="{09F51764-F1B5-1C45-9F8B-CE4CC637D047}"/>
                  </a:ext>
                </a:extLst>
              </p:cNvPr>
              <p:cNvGrpSpPr/>
              <p:nvPr/>
            </p:nvGrpSpPr>
            <p:grpSpPr>
              <a:xfrm>
                <a:off x="7281601" y="1716750"/>
                <a:ext cx="1405202" cy="1192600"/>
                <a:chOff x="7281601" y="3539475"/>
                <a:chExt cx="1405202" cy="1192600"/>
              </a:xfrm>
            </p:grpSpPr>
            <p:sp>
              <p:nvSpPr>
                <p:cNvPr id="87" name="Google Shape;882;p30">
                  <a:extLst>
                    <a:ext uri="{FF2B5EF4-FFF2-40B4-BE49-F238E27FC236}">
                      <a16:creationId xmlns:a16="http://schemas.microsoft.com/office/drawing/2014/main" id="{44BAF08F-BE55-114C-A6D1-75901AC7162C}"/>
                    </a:ext>
                  </a:extLst>
                </p:cNvPr>
                <p:cNvSpPr txBox="1"/>
                <p:nvPr/>
              </p:nvSpPr>
              <p:spPr>
                <a:xfrm>
                  <a:off x="7281601" y="3539475"/>
                  <a:ext cx="1405200" cy="3318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2400" b="1" i="0" u="none" strike="noStrike" kern="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LAB. Acreditado</a:t>
                  </a:r>
                </a:p>
              </p:txBody>
            </p:sp>
            <p:sp>
              <p:nvSpPr>
                <p:cNvPr id="88" name="Google Shape;883;p30">
                  <a:extLst>
                    <a:ext uri="{FF2B5EF4-FFF2-40B4-BE49-F238E27FC236}">
                      <a16:creationId xmlns:a16="http://schemas.microsoft.com/office/drawing/2014/main" id="{3C577880-9F75-614A-A340-A71D37647350}"/>
                    </a:ext>
                  </a:extLst>
                </p:cNvPr>
                <p:cNvSpPr txBox="1"/>
                <p:nvPr/>
              </p:nvSpPr>
              <p:spPr>
                <a:xfrm>
                  <a:off x="7281603" y="4012075"/>
                  <a:ext cx="1405200" cy="7200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1867" b="0" i="0" u="none" strike="noStrike" kern="0" cap="none" spc="0" normalizeH="0" baseline="0" noProof="0" dirty="0">
                      <a:ln>
                        <a:noFill/>
                      </a:ln>
                      <a:solidFill>
                        <a:srgbClr val="000000"/>
                      </a:solidFill>
                      <a:effectLst/>
                      <a:uLnTx/>
                      <a:uFillTx/>
                      <a:latin typeface="Roboto"/>
                      <a:ea typeface="Roboto"/>
                      <a:cs typeface="Roboto"/>
                      <a:sym typeface="Roboto"/>
                    </a:rPr>
                    <a:t>Cuenta con masas tipo M1, M2 y M3</a:t>
                  </a:r>
                </a:p>
              </p:txBody>
            </p:sp>
          </p:grpSp>
          <p:sp>
            <p:nvSpPr>
              <p:cNvPr id="86" name="Google Shape;884;p30">
                <a:extLst>
                  <a:ext uri="{FF2B5EF4-FFF2-40B4-BE49-F238E27FC236}">
                    <a16:creationId xmlns:a16="http://schemas.microsoft.com/office/drawing/2014/main" id="{D6DA0539-1651-EA4A-839F-C28099DF235D}"/>
                  </a:ext>
                </a:extLst>
              </p:cNvPr>
              <p:cNvSpPr/>
              <p:nvPr/>
            </p:nvSpPr>
            <p:spPr>
              <a:xfrm>
                <a:off x="7530301" y="3137950"/>
                <a:ext cx="907800" cy="462000"/>
              </a:xfrm>
              <a:prstGeom prst="roundRect">
                <a:avLst>
                  <a:gd name="adj" fmla="val 19507"/>
                </a:avLst>
              </a:prstGeom>
              <a:solidFill>
                <a:srgbClr val="9855E2"/>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04</a:t>
                </a:r>
                <a:endParaRPr kumimoji="0" sz="2400" b="0" i="0" u="none" strike="noStrike" kern="0" cap="none" spc="0" normalizeH="0" baseline="0" noProof="0" dirty="0">
                  <a:ln>
                    <a:noFill/>
                  </a:ln>
                  <a:solidFill>
                    <a:srgbClr val="FFFFFF"/>
                  </a:solidFill>
                  <a:effectLst/>
                  <a:uLnTx/>
                  <a:uFillTx/>
                  <a:latin typeface="Arial"/>
                  <a:cs typeface="Arial"/>
                  <a:sym typeface="Arial"/>
                </a:endParaRPr>
              </a:p>
            </p:txBody>
          </p:sp>
        </p:grpSp>
        <p:cxnSp>
          <p:nvCxnSpPr>
            <p:cNvPr id="89" name="Google Shape;895;p30">
              <a:extLst>
                <a:ext uri="{FF2B5EF4-FFF2-40B4-BE49-F238E27FC236}">
                  <a16:creationId xmlns:a16="http://schemas.microsoft.com/office/drawing/2014/main" id="{F7E0E92C-FE49-5C4B-9C85-F44CC6DDD99F}"/>
                </a:ext>
              </a:extLst>
            </p:cNvPr>
            <p:cNvCxnSpPr>
              <a:stCxn id="71" idx="0"/>
            </p:cNvCxnSpPr>
            <p:nvPr/>
          </p:nvCxnSpPr>
          <p:spPr>
            <a:xfrm rot="5400000">
              <a:off x="2489900" y="1105867"/>
              <a:ext cx="1060000" cy="4010000"/>
            </a:xfrm>
            <a:prstGeom prst="bentConnector3">
              <a:avLst>
                <a:gd name="adj1" fmla="val -25063"/>
              </a:avLst>
            </a:prstGeom>
            <a:noFill/>
            <a:ln w="22225" cap="flat" cmpd="sng">
              <a:solidFill>
                <a:srgbClr val="666666"/>
              </a:solidFill>
              <a:prstDash val="solid"/>
              <a:round/>
              <a:headEnd type="none" w="med" len="med"/>
              <a:tailEnd type="oval" w="med" len="med"/>
            </a:ln>
          </p:spPr>
        </p:cxnSp>
        <p:cxnSp>
          <p:nvCxnSpPr>
            <p:cNvPr id="90" name="Google Shape;896;p30">
              <a:extLst>
                <a:ext uri="{FF2B5EF4-FFF2-40B4-BE49-F238E27FC236}">
                  <a16:creationId xmlns:a16="http://schemas.microsoft.com/office/drawing/2014/main" id="{A2895E1C-8327-184B-AB7E-DC59A0F23977}"/>
                </a:ext>
              </a:extLst>
            </p:cNvPr>
            <p:cNvCxnSpPr>
              <a:stCxn id="76" idx="2"/>
            </p:cNvCxnSpPr>
            <p:nvPr/>
          </p:nvCxnSpPr>
          <p:spPr>
            <a:xfrm rot="5400000" flipH="1">
              <a:off x="3887633" y="1847768"/>
              <a:ext cx="1065101" cy="4956433"/>
            </a:xfrm>
            <a:prstGeom prst="bentConnector3">
              <a:avLst>
                <a:gd name="adj1" fmla="val -21463"/>
              </a:avLst>
            </a:prstGeom>
            <a:noFill/>
            <a:ln w="22225" cap="flat" cmpd="sng">
              <a:solidFill>
                <a:srgbClr val="666666"/>
              </a:solidFill>
              <a:prstDash val="solid"/>
              <a:round/>
              <a:headEnd type="none" w="med" len="med"/>
              <a:tailEnd type="oval" w="med" len="med"/>
            </a:ln>
          </p:spPr>
        </p:cxnSp>
        <p:cxnSp>
          <p:nvCxnSpPr>
            <p:cNvPr id="91" name="Google Shape;897;p30">
              <a:extLst>
                <a:ext uri="{FF2B5EF4-FFF2-40B4-BE49-F238E27FC236}">
                  <a16:creationId xmlns:a16="http://schemas.microsoft.com/office/drawing/2014/main" id="{7E249D73-F2E2-F543-88D0-92F88C7A2FC2}"/>
                </a:ext>
              </a:extLst>
            </p:cNvPr>
            <p:cNvCxnSpPr>
              <a:stCxn id="81" idx="0"/>
            </p:cNvCxnSpPr>
            <p:nvPr/>
          </p:nvCxnSpPr>
          <p:spPr>
            <a:xfrm rot="5400000">
              <a:off x="5290600" y="159467"/>
              <a:ext cx="1060000" cy="5902800"/>
            </a:xfrm>
            <a:prstGeom prst="bentConnector3">
              <a:avLst>
                <a:gd name="adj1" fmla="val -59808"/>
              </a:avLst>
            </a:prstGeom>
            <a:noFill/>
            <a:ln w="22225" cap="flat" cmpd="sng">
              <a:solidFill>
                <a:srgbClr val="666666"/>
              </a:solidFill>
              <a:prstDash val="solid"/>
              <a:round/>
              <a:headEnd type="none" w="med" len="med"/>
              <a:tailEnd type="oval" w="med" len="med"/>
            </a:ln>
          </p:spPr>
        </p:cxnSp>
        <p:cxnSp>
          <p:nvCxnSpPr>
            <p:cNvPr id="92" name="Google Shape;898;p30">
              <a:extLst>
                <a:ext uri="{FF2B5EF4-FFF2-40B4-BE49-F238E27FC236}">
                  <a16:creationId xmlns:a16="http://schemas.microsoft.com/office/drawing/2014/main" id="{BE07B9D9-B333-BF40-9A1D-EC7C68026237}"/>
                </a:ext>
              </a:extLst>
            </p:cNvPr>
            <p:cNvCxnSpPr>
              <a:stCxn id="86" idx="2"/>
            </p:cNvCxnSpPr>
            <p:nvPr/>
          </p:nvCxnSpPr>
          <p:spPr>
            <a:xfrm rot="5400000" flipH="1">
              <a:off x="6641401" y="795733"/>
              <a:ext cx="1006400" cy="7002000"/>
            </a:xfrm>
            <a:prstGeom prst="bentConnector3">
              <a:avLst>
                <a:gd name="adj1" fmla="val -59754"/>
              </a:avLst>
            </a:prstGeom>
            <a:noFill/>
            <a:ln w="22225" cap="flat" cmpd="sng">
              <a:solidFill>
                <a:srgbClr val="666666"/>
              </a:solidFill>
              <a:prstDash val="solid"/>
              <a:round/>
              <a:headEnd type="none" w="med" len="med"/>
              <a:tailEnd type="oval" w="med" len="med"/>
            </a:ln>
          </p:spPr>
        </p:cxnSp>
      </p:grpSp>
    </p:spTree>
    <p:extLst>
      <p:ext uri="{BB962C8B-B14F-4D97-AF65-F5344CB8AC3E}">
        <p14:creationId xmlns:p14="http://schemas.microsoft.com/office/powerpoint/2010/main" val="361851305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3347039" y="103456"/>
            <a:ext cx="5497922" cy="1323439"/>
          </a:xfrm>
          <a:prstGeom prst="rect">
            <a:avLst/>
          </a:prstGeom>
          <a:noFill/>
        </p:spPr>
        <p:txBody>
          <a:bodyPr wrap="square" rtlCol="0">
            <a:spAutoFit/>
          </a:bodyPr>
          <a:lstStyle/>
          <a:p>
            <a:r>
              <a:rPr lang="es-ES_tradnl" altLang="zh-CN" sz="4000" b="1" dirty="0">
                <a:solidFill>
                  <a:schemeClr val="tx1"/>
                </a:solidFill>
                <a:ea typeface="宋体" panose="02010600030101010101" pitchFamily="2" charset="-122"/>
              </a:rPr>
              <a:t>El origen del Kilogramo</a:t>
            </a:r>
          </a:p>
          <a:p>
            <a:endParaRPr lang="es-ES_tradnl" sz="4000" b="1" dirty="0"/>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12</a:t>
            </a:fld>
            <a:endParaRPr lang="es-CO"/>
          </a:p>
        </p:txBody>
      </p:sp>
      <p:pic>
        <p:nvPicPr>
          <p:cNvPr id="7" name="Picture 6">
            <a:extLst>
              <a:ext uri="{FF2B5EF4-FFF2-40B4-BE49-F238E27FC236}">
                <a16:creationId xmlns:a16="http://schemas.microsoft.com/office/drawing/2014/main" id="{86E7C1C6-B78E-FE44-9D53-12BD580E1E63}"/>
              </a:ext>
            </a:extLst>
          </p:cNvPr>
          <p:cNvPicPr>
            <a:picLocks noChangeAspect="1"/>
          </p:cNvPicPr>
          <p:nvPr/>
        </p:nvPicPr>
        <p:blipFill>
          <a:blip r:embed="rId4"/>
          <a:stretch>
            <a:fillRect/>
          </a:stretch>
        </p:blipFill>
        <p:spPr>
          <a:xfrm>
            <a:off x="6110288" y="1842394"/>
            <a:ext cx="5327481" cy="2910868"/>
          </a:xfrm>
          <a:prstGeom prst="rect">
            <a:avLst/>
          </a:prstGeom>
          <a:ln>
            <a:noFill/>
          </a:ln>
          <a:effectLst>
            <a:softEdge rad="112500"/>
          </a:effectLst>
        </p:spPr>
      </p:pic>
      <p:sp>
        <p:nvSpPr>
          <p:cNvPr id="8" name="TextBox 7">
            <a:extLst>
              <a:ext uri="{FF2B5EF4-FFF2-40B4-BE49-F238E27FC236}">
                <a16:creationId xmlns:a16="http://schemas.microsoft.com/office/drawing/2014/main" id="{642667B4-A193-734E-8E3B-8E55C5E1E2FA}"/>
              </a:ext>
            </a:extLst>
          </p:cNvPr>
          <p:cNvSpPr txBox="1"/>
          <p:nvPr/>
        </p:nvSpPr>
        <p:spPr>
          <a:xfrm>
            <a:off x="418641" y="2167939"/>
            <a:ext cx="5327481" cy="2585323"/>
          </a:xfrm>
          <a:prstGeom prst="rect">
            <a:avLst/>
          </a:prstGeom>
          <a:noFill/>
        </p:spPr>
        <p:txBody>
          <a:bodyPr wrap="square" rtlCol="0">
            <a:spAutoFit/>
          </a:bodyPr>
          <a:lstStyle/>
          <a:p>
            <a:pPr algn="just"/>
            <a:r>
              <a:rPr lang="es-ES_tradnl" dirty="0"/>
              <a:t>En 1889 se estableció el Kg en el Sistema Internacional de Pesos y Medidas. Se fundió un cilindro de platino e iridio para medir el kilo y servir de patrón al mundo.</a:t>
            </a:r>
          </a:p>
          <a:p>
            <a:pPr algn="just"/>
            <a:endParaRPr lang="es-ES_tradnl" dirty="0"/>
          </a:p>
          <a:p>
            <a:pPr algn="just"/>
            <a:endParaRPr lang="es-ES_tradnl" dirty="0"/>
          </a:p>
          <a:p>
            <a:pPr algn="just"/>
            <a:r>
              <a:rPr lang="es-ES_tradnl" dirty="0"/>
              <a:t>¿Cómo sabemos que el kilo original sigue pesando un kilo? Para eso están las copias. Además, cada país tiene una copia local. De vez en cuando hay que compararlo con el francés de referencia.</a:t>
            </a:r>
          </a:p>
        </p:txBody>
      </p:sp>
      <p:sp>
        <p:nvSpPr>
          <p:cNvPr id="9" name="TextBox 8">
            <a:extLst>
              <a:ext uri="{FF2B5EF4-FFF2-40B4-BE49-F238E27FC236}">
                <a16:creationId xmlns:a16="http://schemas.microsoft.com/office/drawing/2014/main" id="{27DDB6E9-F547-8241-B9FD-6A0E411774AB}"/>
              </a:ext>
            </a:extLst>
          </p:cNvPr>
          <p:cNvSpPr txBox="1"/>
          <p:nvPr/>
        </p:nvSpPr>
        <p:spPr>
          <a:xfrm>
            <a:off x="6110288" y="4847422"/>
            <a:ext cx="5114250" cy="523220"/>
          </a:xfrm>
          <a:prstGeom prst="rect">
            <a:avLst/>
          </a:prstGeom>
          <a:noFill/>
        </p:spPr>
        <p:txBody>
          <a:bodyPr wrap="square" rtlCol="0">
            <a:spAutoFit/>
          </a:bodyPr>
          <a:lstStyle/>
          <a:p>
            <a:pPr algn="just"/>
            <a:r>
              <a:rPr lang="es-ES_tradnl" sz="1400" i="1" dirty="0"/>
              <a:t>El prototipo internacional se guarda en la Oficina Internacional de Pesas y Medidas, ubicada en Sèvres</a:t>
            </a:r>
            <a:r>
              <a:rPr lang="en-CO" sz="1400" i="1" dirty="0"/>
              <a:t>.</a:t>
            </a:r>
            <a:endParaRPr lang="es-ES_tradnl" sz="1400" i="1" dirty="0"/>
          </a:p>
        </p:txBody>
      </p:sp>
    </p:spTree>
    <p:extLst>
      <p:ext uri="{BB962C8B-B14F-4D97-AF65-F5344CB8AC3E}">
        <p14:creationId xmlns:p14="http://schemas.microsoft.com/office/powerpoint/2010/main" val="376148449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3760236" y="102657"/>
            <a:ext cx="3971772" cy="1077218"/>
          </a:xfrm>
          <a:prstGeom prst="rect">
            <a:avLst/>
          </a:prstGeom>
          <a:noFill/>
        </p:spPr>
        <p:txBody>
          <a:bodyPr wrap="square" rtlCol="0">
            <a:spAutoFit/>
          </a:bodyPr>
          <a:lstStyle/>
          <a:p>
            <a:pPr eaLnBrk="1" hangingPunct="1">
              <a:spcBef>
                <a:spcPct val="50000"/>
              </a:spcBef>
              <a:spcAft>
                <a:spcPct val="0"/>
              </a:spcAft>
              <a:buClrTx/>
            </a:pPr>
            <a:r>
              <a:rPr lang="es-ES_tradnl" altLang="zh-CN" sz="3200" b="1" dirty="0">
                <a:solidFill>
                  <a:schemeClr val="tx1"/>
                </a:solidFill>
                <a:ea typeface="宋体" panose="02010600030101010101" pitchFamily="2" charset="-122"/>
              </a:rPr>
              <a:t>¿Y si “K” no es exacto?</a:t>
            </a:r>
          </a:p>
          <a:p>
            <a:endParaRPr lang="es-ES_tradnl" sz="3200" b="1" dirty="0"/>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13</a:t>
            </a:fld>
            <a:endParaRPr lang="es-CO"/>
          </a:p>
        </p:txBody>
      </p:sp>
      <p:sp>
        <p:nvSpPr>
          <p:cNvPr id="11" name="TextBox 10">
            <a:extLst>
              <a:ext uri="{FF2B5EF4-FFF2-40B4-BE49-F238E27FC236}">
                <a16:creationId xmlns:a16="http://schemas.microsoft.com/office/drawing/2014/main" id="{1E609188-0478-2744-96B5-2FD2608D0C84}"/>
              </a:ext>
            </a:extLst>
          </p:cNvPr>
          <p:cNvSpPr txBox="1"/>
          <p:nvPr/>
        </p:nvSpPr>
        <p:spPr>
          <a:xfrm>
            <a:off x="754231" y="1604834"/>
            <a:ext cx="4498264" cy="4247317"/>
          </a:xfrm>
          <a:prstGeom prst="rect">
            <a:avLst/>
          </a:prstGeom>
          <a:noFill/>
        </p:spPr>
        <p:txBody>
          <a:bodyPr wrap="square">
            <a:spAutoFit/>
          </a:bodyPr>
          <a:lstStyle/>
          <a:p>
            <a:pPr algn="just"/>
            <a:r>
              <a:rPr lang="es-CL" dirty="0"/>
              <a:t>El 16 de noviembre de 2018 el </a:t>
            </a:r>
            <a:r>
              <a:rPr lang="es-CL" b="1" dirty="0"/>
              <a:t>Comité Internacional de Pesas y Medidas </a:t>
            </a:r>
            <a:r>
              <a:rPr lang="es-CL" dirty="0"/>
              <a:t>propuso la revisión de las definiciones de cuatro de las siete unidades de base del Sistema Internacional de Unidades: </a:t>
            </a:r>
          </a:p>
          <a:p>
            <a:pPr algn="just"/>
            <a:endParaRPr lang="es-CL" dirty="0"/>
          </a:p>
          <a:p>
            <a:pPr marL="285750" indent="-285750" algn="just">
              <a:buFont typeface="Arial" panose="020B0604020202020204" pitchFamily="34" charset="0"/>
              <a:buChar char="•"/>
            </a:pPr>
            <a:r>
              <a:rPr lang="es-CL" dirty="0"/>
              <a:t>Kilogramo</a:t>
            </a:r>
          </a:p>
          <a:p>
            <a:pPr marL="285750" indent="-285750" algn="just">
              <a:buFont typeface="Arial" panose="020B0604020202020204" pitchFamily="34" charset="0"/>
              <a:buChar char="•"/>
            </a:pPr>
            <a:r>
              <a:rPr lang="es-CL" dirty="0"/>
              <a:t>Ampere</a:t>
            </a:r>
          </a:p>
          <a:p>
            <a:pPr marL="285750" indent="-285750" algn="just">
              <a:buFont typeface="Arial" panose="020B0604020202020204" pitchFamily="34" charset="0"/>
              <a:buChar char="•"/>
            </a:pPr>
            <a:r>
              <a:rPr lang="es-CL" dirty="0"/>
              <a:t>Kelvin</a:t>
            </a:r>
          </a:p>
          <a:p>
            <a:pPr marL="285750" indent="-285750" algn="just">
              <a:buFont typeface="Arial" panose="020B0604020202020204" pitchFamily="34" charset="0"/>
              <a:buChar char="•"/>
            </a:pPr>
            <a:r>
              <a:rPr lang="es-CL" dirty="0"/>
              <a:t>Mol</a:t>
            </a:r>
          </a:p>
          <a:p>
            <a:pPr algn="just"/>
            <a:endParaRPr lang="es-CL" dirty="0"/>
          </a:p>
          <a:p>
            <a:pPr algn="just"/>
            <a:r>
              <a:rPr lang="es-CL" dirty="0"/>
              <a:t>Las unidades se definirán en términos de constantes físicas y se eliminará la dependencia al prototipo internacional del kilogramo</a:t>
            </a:r>
          </a:p>
        </p:txBody>
      </p:sp>
      <p:pic>
        <p:nvPicPr>
          <p:cNvPr id="6146" name="Picture 2" descr="El número de kilos que puedes perder en una semana">
            <a:extLst>
              <a:ext uri="{FF2B5EF4-FFF2-40B4-BE49-F238E27FC236}">
                <a16:creationId xmlns:a16="http://schemas.microsoft.com/office/drawing/2014/main" id="{A03729EB-E6D3-6F40-A886-DE9FD7474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916" y="2117132"/>
            <a:ext cx="4465766" cy="26237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1255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3760236" y="102657"/>
            <a:ext cx="3971772" cy="1077218"/>
          </a:xfrm>
          <a:prstGeom prst="rect">
            <a:avLst/>
          </a:prstGeom>
          <a:noFill/>
        </p:spPr>
        <p:txBody>
          <a:bodyPr wrap="square" rtlCol="0">
            <a:spAutoFit/>
          </a:bodyPr>
          <a:lstStyle/>
          <a:p>
            <a:pPr eaLnBrk="1" hangingPunct="1">
              <a:spcBef>
                <a:spcPct val="50000"/>
              </a:spcBef>
              <a:spcAft>
                <a:spcPct val="0"/>
              </a:spcAft>
              <a:buClrTx/>
            </a:pPr>
            <a:r>
              <a:rPr lang="es-ES_tradnl" altLang="zh-CN" sz="3200" b="1" dirty="0">
                <a:solidFill>
                  <a:schemeClr val="tx1"/>
                </a:solidFill>
                <a:ea typeface="宋体" panose="02010600030101010101" pitchFamily="2" charset="-122"/>
              </a:rPr>
              <a:t>¿Y si “K” no es exacto?</a:t>
            </a:r>
          </a:p>
          <a:p>
            <a:endParaRPr lang="es-ES_tradnl" sz="3200" b="1" dirty="0"/>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14</a:t>
            </a:fld>
            <a:endParaRPr lang="es-CO"/>
          </a:p>
        </p:txBody>
      </p:sp>
      <p:sp>
        <p:nvSpPr>
          <p:cNvPr id="34" name="Google Shape;570;p35">
            <a:extLst>
              <a:ext uri="{FF2B5EF4-FFF2-40B4-BE49-F238E27FC236}">
                <a16:creationId xmlns:a16="http://schemas.microsoft.com/office/drawing/2014/main" id="{1B2A7AB1-E6E5-9848-9EE6-92B239B602CB}"/>
              </a:ext>
            </a:extLst>
          </p:cNvPr>
          <p:cNvSpPr/>
          <p:nvPr/>
        </p:nvSpPr>
        <p:spPr>
          <a:xfrm flipH="1">
            <a:off x="597430" y="1291160"/>
            <a:ext cx="10776800" cy="487600"/>
          </a:xfrm>
          <a:prstGeom prst="roundRect">
            <a:avLst>
              <a:gd name="adj" fmla="val 16667"/>
            </a:avLst>
          </a:prstGeom>
          <a:solidFill>
            <a:srgbClr val="FF8F88"/>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s-ES_tradnl" sz="2133" kern="0" dirty="0">
                <a:solidFill>
                  <a:srgbClr val="FFFFFF"/>
                </a:solidFill>
                <a:latin typeface="Fira Sans Extra Condensed SemiBold"/>
                <a:ea typeface="Fira Sans Extra Condensed SemiBold"/>
                <a:cs typeface="Fira Sans Extra Condensed SemiBold"/>
                <a:sym typeface="Fira Sans Extra Condensed SemiBold"/>
              </a:rPr>
              <a:t>Constante Fija</a:t>
            </a:r>
            <a:endParaRPr kumimoji="0" lang="es-ES_tradnl" sz="2133" b="0" i="0" u="none" strike="noStrike" kern="0" cap="none" spc="0" normalizeH="0" baseline="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cxnSp>
        <p:nvCxnSpPr>
          <p:cNvPr id="35" name="Google Shape;571;p35">
            <a:extLst>
              <a:ext uri="{FF2B5EF4-FFF2-40B4-BE49-F238E27FC236}">
                <a16:creationId xmlns:a16="http://schemas.microsoft.com/office/drawing/2014/main" id="{414168F1-9D6C-FE4F-A045-1D4C31D8A862}"/>
              </a:ext>
            </a:extLst>
          </p:cNvPr>
          <p:cNvCxnSpPr>
            <a:stCxn id="34" idx="2"/>
            <a:endCxn id="41" idx="0"/>
          </p:cNvCxnSpPr>
          <p:nvPr/>
        </p:nvCxnSpPr>
        <p:spPr>
          <a:xfrm rot="5400000">
            <a:off x="3545830" y="5160"/>
            <a:ext cx="666400" cy="4213600"/>
          </a:xfrm>
          <a:prstGeom prst="bentConnector3">
            <a:avLst>
              <a:gd name="adj1" fmla="val 49988"/>
            </a:avLst>
          </a:prstGeom>
          <a:noFill/>
          <a:ln w="19050" cap="flat" cmpd="sng">
            <a:solidFill>
              <a:srgbClr val="191919"/>
            </a:solidFill>
            <a:prstDash val="solid"/>
            <a:round/>
            <a:headEnd type="none" w="med" len="med"/>
            <a:tailEnd type="none" w="med" len="med"/>
          </a:ln>
        </p:spPr>
      </p:cxnSp>
      <p:cxnSp>
        <p:nvCxnSpPr>
          <p:cNvPr id="36" name="Google Shape;573;p35">
            <a:extLst>
              <a:ext uri="{FF2B5EF4-FFF2-40B4-BE49-F238E27FC236}">
                <a16:creationId xmlns:a16="http://schemas.microsoft.com/office/drawing/2014/main" id="{F5DBF40B-2D08-BA42-BB9A-21515944504D}"/>
              </a:ext>
            </a:extLst>
          </p:cNvPr>
          <p:cNvCxnSpPr>
            <a:stCxn id="34" idx="2"/>
            <a:endCxn id="44" idx="0"/>
          </p:cNvCxnSpPr>
          <p:nvPr/>
        </p:nvCxnSpPr>
        <p:spPr>
          <a:xfrm rot="5400000">
            <a:off x="4950230" y="1409560"/>
            <a:ext cx="666400" cy="1404800"/>
          </a:xfrm>
          <a:prstGeom prst="bentConnector3">
            <a:avLst>
              <a:gd name="adj1" fmla="val 49988"/>
            </a:avLst>
          </a:prstGeom>
          <a:noFill/>
          <a:ln w="19050" cap="flat" cmpd="sng">
            <a:solidFill>
              <a:srgbClr val="191919"/>
            </a:solidFill>
            <a:prstDash val="solid"/>
            <a:round/>
            <a:headEnd type="none" w="med" len="med"/>
            <a:tailEnd type="none" w="med" len="med"/>
          </a:ln>
        </p:spPr>
      </p:cxnSp>
      <p:cxnSp>
        <p:nvCxnSpPr>
          <p:cNvPr id="37" name="Google Shape;575;p35">
            <a:extLst>
              <a:ext uri="{FF2B5EF4-FFF2-40B4-BE49-F238E27FC236}">
                <a16:creationId xmlns:a16="http://schemas.microsoft.com/office/drawing/2014/main" id="{8D34AC58-7EBD-1E43-A886-7EFD69A748CE}"/>
              </a:ext>
            </a:extLst>
          </p:cNvPr>
          <p:cNvCxnSpPr>
            <a:stCxn id="34" idx="2"/>
            <a:endCxn id="52" idx="0"/>
          </p:cNvCxnSpPr>
          <p:nvPr/>
        </p:nvCxnSpPr>
        <p:spPr>
          <a:xfrm rot="-5400000" flipH="1">
            <a:off x="7759430" y="5160"/>
            <a:ext cx="666400" cy="4213600"/>
          </a:xfrm>
          <a:prstGeom prst="bentConnector3">
            <a:avLst>
              <a:gd name="adj1" fmla="val 49988"/>
            </a:avLst>
          </a:prstGeom>
          <a:noFill/>
          <a:ln w="19050" cap="flat" cmpd="sng">
            <a:solidFill>
              <a:srgbClr val="191919"/>
            </a:solidFill>
            <a:prstDash val="solid"/>
            <a:round/>
            <a:headEnd type="none" w="med" len="med"/>
            <a:tailEnd type="none" w="med" len="med"/>
          </a:ln>
        </p:spPr>
      </p:cxnSp>
      <p:cxnSp>
        <p:nvCxnSpPr>
          <p:cNvPr id="38" name="Google Shape;577;p35">
            <a:extLst>
              <a:ext uri="{FF2B5EF4-FFF2-40B4-BE49-F238E27FC236}">
                <a16:creationId xmlns:a16="http://schemas.microsoft.com/office/drawing/2014/main" id="{09859466-2D7B-5A4A-9166-F9DC0414C799}"/>
              </a:ext>
            </a:extLst>
          </p:cNvPr>
          <p:cNvCxnSpPr>
            <a:stCxn id="34" idx="2"/>
            <a:endCxn id="48" idx="0"/>
          </p:cNvCxnSpPr>
          <p:nvPr/>
        </p:nvCxnSpPr>
        <p:spPr>
          <a:xfrm rot="-5400000" flipH="1">
            <a:off x="6354830" y="1409760"/>
            <a:ext cx="666400" cy="1404400"/>
          </a:xfrm>
          <a:prstGeom prst="bentConnector3">
            <a:avLst>
              <a:gd name="adj1" fmla="val 49988"/>
            </a:avLst>
          </a:prstGeom>
          <a:noFill/>
          <a:ln w="19050" cap="flat" cmpd="sng">
            <a:solidFill>
              <a:srgbClr val="191919"/>
            </a:solidFill>
            <a:prstDash val="solid"/>
            <a:round/>
            <a:headEnd type="none" w="med" len="med"/>
            <a:tailEnd type="none" w="med" len="med"/>
          </a:ln>
        </p:spPr>
      </p:cxnSp>
      <p:sp>
        <p:nvSpPr>
          <p:cNvPr id="39" name="Google Shape;579;p35">
            <a:extLst>
              <a:ext uri="{FF2B5EF4-FFF2-40B4-BE49-F238E27FC236}">
                <a16:creationId xmlns:a16="http://schemas.microsoft.com/office/drawing/2014/main" id="{CC407D57-0B51-E44C-B32A-355696C8CC83}"/>
              </a:ext>
            </a:extLst>
          </p:cNvPr>
          <p:cNvSpPr/>
          <p:nvPr/>
        </p:nvSpPr>
        <p:spPr>
          <a:xfrm flipH="1">
            <a:off x="499430" y="4520493"/>
            <a:ext cx="2545200" cy="1564800"/>
          </a:xfrm>
          <a:prstGeom prst="roundRect">
            <a:avLst>
              <a:gd name="adj" fmla="val 16667"/>
            </a:avLst>
          </a:prstGeom>
          <a:solidFill>
            <a:srgbClr val="EEEEED"/>
          </a:solidFill>
          <a:ln w="19050" cap="flat" cmpd="sng">
            <a:solidFill>
              <a:srgbClr val="191919"/>
            </a:solidFill>
            <a:prstDash val="solid"/>
            <a:round/>
            <a:headEnd type="none" w="sm" len="sm"/>
            <a:tailEnd type="none" w="sm" len="sm"/>
          </a:ln>
        </p:spPr>
        <p:txBody>
          <a:bodyPr spcFirstLastPara="1" wrap="square" lIns="243833" tIns="121900" rIns="243833"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191919"/>
              </a:solidFill>
              <a:effectLst/>
              <a:uLnTx/>
              <a:uFillTx/>
              <a:latin typeface="Roboto"/>
              <a:ea typeface="Roboto"/>
              <a:cs typeface="Roboto"/>
              <a:sym typeface="Roboto"/>
            </a:endParaRPr>
          </a:p>
        </p:txBody>
      </p:sp>
      <p:cxnSp>
        <p:nvCxnSpPr>
          <p:cNvPr id="40" name="Google Shape;580;p35">
            <a:extLst>
              <a:ext uri="{FF2B5EF4-FFF2-40B4-BE49-F238E27FC236}">
                <a16:creationId xmlns:a16="http://schemas.microsoft.com/office/drawing/2014/main" id="{F8317D42-B346-8A4B-8E6E-82C6A6D4A613}"/>
              </a:ext>
            </a:extLst>
          </p:cNvPr>
          <p:cNvCxnSpPr>
            <a:stCxn id="41" idx="4"/>
            <a:endCxn id="39" idx="0"/>
          </p:cNvCxnSpPr>
          <p:nvPr/>
        </p:nvCxnSpPr>
        <p:spPr>
          <a:xfrm>
            <a:off x="1772030" y="4079397"/>
            <a:ext cx="0" cy="441200"/>
          </a:xfrm>
          <a:prstGeom prst="straightConnector1">
            <a:avLst/>
          </a:prstGeom>
          <a:noFill/>
          <a:ln w="19050" cap="flat" cmpd="sng">
            <a:solidFill>
              <a:srgbClr val="191919"/>
            </a:solidFill>
            <a:prstDash val="solid"/>
            <a:round/>
            <a:headEnd type="none" w="med" len="med"/>
            <a:tailEnd type="oval" w="med" len="med"/>
          </a:ln>
        </p:spPr>
      </p:cxnSp>
      <p:sp>
        <p:nvSpPr>
          <p:cNvPr id="41" name="Google Shape;572;p35">
            <a:extLst>
              <a:ext uri="{FF2B5EF4-FFF2-40B4-BE49-F238E27FC236}">
                <a16:creationId xmlns:a16="http://schemas.microsoft.com/office/drawing/2014/main" id="{ECFC302D-3A05-AB49-B516-8A852F4F1F98}"/>
              </a:ext>
            </a:extLst>
          </p:cNvPr>
          <p:cNvSpPr/>
          <p:nvPr/>
        </p:nvSpPr>
        <p:spPr>
          <a:xfrm>
            <a:off x="954830" y="2444997"/>
            <a:ext cx="1634400" cy="1634400"/>
          </a:xfrm>
          <a:prstGeom prst="ellipse">
            <a:avLst/>
          </a:prstGeom>
          <a:solidFill>
            <a:srgbClr val="4F53FF"/>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Ampere</a:t>
            </a:r>
            <a:endParaRPr kumimoji="0" sz="2133"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2" name="Google Shape;581;p35">
            <a:extLst>
              <a:ext uri="{FF2B5EF4-FFF2-40B4-BE49-F238E27FC236}">
                <a16:creationId xmlns:a16="http://schemas.microsoft.com/office/drawing/2014/main" id="{DF08ED3B-2C89-9243-9BCC-6DC4B539A017}"/>
              </a:ext>
            </a:extLst>
          </p:cNvPr>
          <p:cNvSpPr txBox="1"/>
          <p:nvPr/>
        </p:nvSpPr>
        <p:spPr>
          <a:xfrm flipH="1">
            <a:off x="499428" y="4520493"/>
            <a:ext cx="2545175" cy="1564800"/>
          </a:xfrm>
          <a:prstGeom prst="rect">
            <a:avLst/>
          </a:prstGeom>
          <a:noFill/>
          <a:ln>
            <a:noFill/>
          </a:ln>
        </p:spPr>
        <p:txBody>
          <a:bodyPr spcFirstLastPara="1" wrap="square" lIns="121900" tIns="121900" rIns="121900" bIns="121900" anchor="ctr" anchorCtr="0">
            <a:noAutofit/>
          </a:bodyPr>
          <a:lstStyle/>
          <a:p>
            <a:pPr marL="0" lvl="1" algn="ctr" defTabSz="1219170">
              <a:buClr>
                <a:srgbClr val="000000"/>
              </a:buClr>
            </a:pPr>
            <a:r>
              <a:rPr lang="es-CL" sz="1600" kern="0" dirty="0">
                <a:solidFill>
                  <a:srgbClr val="242424"/>
                </a:solidFill>
                <a:latin typeface="Roboto"/>
                <a:ea typeface="Roboto"/>
                <a:cs typeface="Roboto"/>
              </a:rPr>
              <a:t>Carga del electrón</a:t>
            </a:r>
          </a:p>
          <a:p>
            <a:pPr marL="0" lvl="1" algn="ctr" defTabSz="1219170">
              <a:buClr>
                <a:srgbClr val="000000"/>
              </a:buClr>
            </a:pPr>
            <a:endParaRPr lang="es-CL" sz="1600" kern="0" dirty="0">
              <a:solidFill>
                <a:srgbClr val="242424"/>
              </a:solidFill>
              <a:latin typeface="Roboto"/>
              <a:ea typeface="Roboto"/>
              <a:cs typeface="Roboto"/>
            </a:endParaRPr>
          </a:p>
          <a:p>
            <a:pPr marL="0" lvl="1" algn="ctr" defTabSz="1219170">
              <a:buClr>
                <a:srgbClr val="000000"/>
              </a:buClr>
            </a:pPr>
            <a:r>
              <a:rPr lang="es-CL" sz="1600" kern="0" dirty="0">
                <a:solidFill>
                  <a:srgbClr val="242424"/>
                </a:solidFill>
                <a:latin typeface="Roboto"/>
                <a:ea typeface="Roboto"/>
                <a:cs typeface="Roboto"/>
              </a:rPr>
              <a:t>e=1.602176634 x 10</a:t>
            </a:r>
            <a:r>
              <a:rPr lang="es-CO" sz="1600" kern="0" dirty="0">
                <a:solidFill>
                  <a:srgbClr val="242424"/>
                </a:solidFill>
                <a:latin typeface="Roboto"/>
                <a:ea typeface="Roboto"/>
                <a:cs typeface="Roboto"/>
              </a:rPr>
              <a:t> </a:t>
            </a:r>
            <a:r>
              <a:rPr lang="es-CO" sz="1600" kern="0" baseline="30000" dirty="0">
                <a:solidFill>
                  <a:srgbClr val="242424"/>
                </a:solidFill>
                <a:latin typeface="Roboto"/>
                <a:ea typeface="Roboto"/>
                <a:cs typeface="Roboto"/>
              </a:rPr>
              <a:t>-19</a:t>
            </a:r>
            <a:r>
              <a:rPr lang="es-CL" sz="1600" kern="0" baseline="30000" dirty="0">
                <a:solidFill>
                  <a:srgbClr val="242424"/>
                </a:solidFill>
                <a:latin typeface="Roboto"/>
                <a:ea typeface="Roboto"/>
                <a:cs typeface="Roboto"/>
              </a:rPr>
              <a:t> </a:t>
            </a:r>
            <a:r>
              <a:rPr lang="es-CO" sz="1600" kern="0" dirty="0">
                <a:solidFill>
                  <a:srgbClr val="242424"/>
                </a:solidFill>
                <a:latin typeface="Roboto"/>
                <a:ea typeface="Roboto"/>
                <a:cs typeface="Roboto"/>
              </a:rPr>
              <a:t>C</a:t>
            </a:r>
            <a:endParaRPr lang="es-CL" sz="1600" kern="0" dirty="0">
              <a:solidFill>
                <a:srgbClr val="242424"/>
              </a:solidFill>
              <a:latin typeface="Roboto"/>
              <a:ea typeface="Roboto"/>
              <a:cs typeface="Roboto"/>
            </a:endParaRPr>
          </a:p>
        </p:txBody>
      </p:sp>
      <p:sp>
        <p:nvSpPr>
          <p:cNvPr id="43" name="Google Shape;582;p35">
            <a:extLst>
              <a:ext uri="{FF2B5EF4-FFF2-40B4-BE49-F238E27FC236}">
                <a16:creationId xmlns:a16="http://schemas.microsoft.com/office/drawing/2014/main" id="{8613290C-F590-0B4E-9EC5-EEE081CB1A7A}"/>
              </a:ext>
            </a:extLst>
          </p:cNvPr>
          <p:cNvSpPr/>
          <p:nvPr/>
        </p:nvSpPr>
        <p:spPr>
          <a:xfrm flipH="1">
            <a:off x="3308635" y="4520493"/>
            <a:ext cx="2545200" cy="1564800"/>
          </a:xfrm>
          <a:prstGeom prst="roundRect">
            <a:avLst>
              <a:gd name="adj" fmla="val 16667"/>
            </a:avLst>
          </a:prstGeom>
          <a:solidFill>
            <a:srgbClr val="EEEEED"/>
          </a:solidFill>
          <a:ln w="19050" cap="flat" cmpd="sng">
            <a:solidFill>
              <a:srgbClr val="191919"/>
            </a:solidFill>
            <a:prstDash val="solid"/>
            <a:round/>
            <a:headEnd type="none" w="sm" len="sm"/>
            <a:tailEnd type="none" w="sm" len="sm"/>
          </a:ln>
        </p:spPr>
        <p:txBody>
          <a:bodyPr spcFirstLastPara="1" wrap="square" lIns="243833" tIns="121900" rIns="243833"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191919"/>
              </a:solidFill>
              <a:effectLst/>
              <a:uLnTx/>
              <a:uFillTx/>
              <a:latin typeface="Roboto"/>
              <a:ea typeface="Roboto"/>
              <a:cs typeface="Roboto"/>
              <a:sym typeface="Roboto"/>
            </a:endParaRPr>
          </a:p>
        </p:txBody>
      </p:sp>
      <p:sp>
        <p:nvSpPr>
          <p:cNvPr id="44" name="Google Shape;574;p35">
            <a:extLst>
              <a:ext uri="{FF2B5EF4-FFF2-40B4-BE49-F238E27FC236}">
                <a16:creationId xmlns:a16="http://schemas.microsoft.com/office/drawing/2014/main" id="{60BCDF8D-C150-B646-BB43-054B61F22923}"/>
              </a:ext>
            </a:extLst>
          </p:cNvPr>
          <p:cNvSpPr/>
          <p:nvPr/>
        </p:nvSpPr>
        <p:spPr>
          <a:xfrm>
            <a:off x="3764014" y="2444997"/>
            <a:ext cx="1634400" cy="1634400"/>
          </a:xfrm>
          <a:prstGeom prst="ellipse">
            <a:avLst/>
          </a:prstGeom>
          <a:solidFill>
            <a:srgbClr val="6F7CFF"/>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Kelvin</a:t>
            </a:r>
            <a:endParaRPr kumimoji="0" sz="2133"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45" name="Google Shape;583;p35">
            <a:extLst>
              <a:ext uri="{FF2B5EF4-FFF2-40B4-BE49-F238E27FC236}">
                <a16:creationId xmlns:a16="http://schemas.microsoft.com/office/drawing/2014/main" id="{4D81336C-B8FC-074F-86E8-8F573FB1B55E}"/>
              </a:ext>
            </a:extLst>
          </p:cNvPr>
          <p:cNvCxnSpPr>
            <a:stCxn id="44" idx="4"/>
            <a:endCxn id="43" idx="0"/>
          </p:cNvCxnSpPr>
          <p:nvPr/>
        </p:nvCxnSpPr>
        <p:spPr>
          <a:xfrm>
            <a:off x="4581214" y="4079397"/>
            <a:ext cx="0" cy="441200"/>
          </a:xfrm>
          <a:prstGeom prst="straightConnector1">
            <a:avLst/>
          </a:prstGeom>
          <a:noFill/>
          <a:ln w="19050" cap="flat" cmpd="sng">
            <a:solidFill>
              <a:srgbClr val="191919"/>
            </a:solidFill>
            <a:prstDash val="solid"/>
            <a:round/>
            <a:headEnd type="none" w="med" len="med"/>
            <a:tailEnd type="oval" w="med" len="med"/>
          </a:ln>
        </p:spPr>
      </p:cxnSp>
      <p:sp>
        <p:nvSpPr>
          <p:cNvPr id="46" name="Google Shape;584;p35">
            <a:extLst>
              <a:ext uri="{FF2B5EF4-FFF2-40B4-BE49-F238E27FC236}">
                <a16:creationId xmlns:a16="http://schemas.microsoft.com/office/drawing/2014/main" id="{732C7B08-3152-C84C-88EC-0B8346F90458}"/>
              </a:ext>
            </a:extLst>
          </p:cNvPr>
          <p:cNvSpPr txBox="1"/>
          <p:nvPr/>
        </p:nvSpPr>
        <p:spPr>
          <a:xfrm flipH="1">
            <a:off x="3308647" y="4520493"/>
            <a:ext cx="2545200" cy="1564800"/>
          </a:xfrm>
          <a:prstGeom prst="rect">
            <a:avLst/>
          </a:prstGeom>
          <a:noFill/>
          <a:ln>
            <a:noFill/>
          </a:ln>
        </p:spPr>
        <p:txBody>
          <a:bodyPr spcFirstLastPara="1" wrap="square" lIns="121900" tIns="121900" rIns="121900" bIns="121900" anchor="ctr" anchorCtr="0">
            <a:noAutofit/>
          </a:bodyPr>
          <a:lstStyle/>
          <a:p>
            <a:pPr marL="0" lvl="1" algn="ctr" defTabSz="1219170">
              <a:buClr>
                <a:srgbClr val="000000"/>
              </a:buClr>
            </a:pPr>
            <a:r>
              <a:rPr lang="es-CL" sz="1600" kern="0" dirty="0">
                <a:solidFill>
                  <a:srgbClr val="242424"/>
                </a:solidFill>
                <a:latin typeface="Roboto"/>
                <a:ea typeface="Roboto"/>
                <a:cs typeface="Roboto"/>
              </a:rPr>
              <a:t>Constante de </a:t>
            </a:r>
            <a:r>
              <a:rPr lang="es-CL" sz="1600" kern="0" dirty="0" err="1">
                <a:solidFill>
                  <a:srgbClr val="242424"/>
                </a:solidFill>
                <a:latin typeface="Roboto"/>
                <a:ea typeface="Roboto"/>
                <a:cs typeface="Roboto"/>
              </a:rPr>
              <a:t>Boltzmann</a:t>
            </a:r>
            <a:r>
              <a:rPr lang="es-CL" sz="1600" kern="0" dirty="0">
                <a:solidFill>
                  <a:srgbClr val="242424"/>
                </a:solidFill>
                <a:latin typeface="Roboto"/>
                <a:ea typeface="Roboto"/>
                <a:cs typeface="Roboto"/>
              </a:rPr>
              <a:t> </a:t>
            </a:r>
          </a:p>
          <a:p>
            <a:pPr marL="0" lvl="1" algn="ctr" defTabSz="1219170">
              <a:buClr>
                <a:srgbClr val="000000"/>
              </a:buClr>
            </a:pPr>
            <a:endParaRPr lang="es-CL" sz="1600" kern="0" dirty="0">
              <a:solidFill>
                <a:srgbClr val="242424"/>
              </a:solidFill>
              <a:latin typeface="Roboto"/>
              <a:ea typeface="Roboto"/>
              <a:cs typeface="Roboto"/>
            </a:endParaRPr>
          </a:p>
          <a:p>
            <a:pPr marL="0" lvl="1" algn="ctr" defTabSz="1219170">
              <a:buClr>
                <a:srgbClr val="000000"/>
              </a:buClr>
            </a:pPr>
            <a:r>
              <a:rPr lang="es-CL" sz="1600" kern="0" dirty="0">
                <a:solidFill>
                  <a:srgbClr val="242424"/>
                </a:solidFill>
                <a:latin typeface="Roboto"/>
                <a:ea typeface="Roboto"/>
                <a:cs typeface="Roboto"/>
              </a:rPr>
              <a:t>K=1.380649 x 10</a:t>
            </a:r>
            <a:r>
              <a:rPr lang="es-CO" sz="1600" kern="0" baseline="30000" dirty="0">
                <a:solidFill>
                  <a:srgbClr val="242424"/>
                </a:solidFill>
                <a:latin typeface="Roboto"/>
                <a:ea typeface="Roboto"/>
                <a:cs typeface="Roboto"/>
              </a:rPr>
              <a:t> -23</a:t>
            </a:r>
            <a:r>
              <a:rPr lang="es-CL" sz="1600" kern="0" baseline="30000" dirty="0">
                <a:solidFill>
                  <a:srgbClr val="242424"/>
                </a:solidFill>
                <a:latin typeface="Roboto"/>
                <a:ea typeface="Roboto"/>
                <a:cs typeface="Roboto"/>
              </a:rPr>
              <a:t>  </a:t>
            </a:r>
            <a:r>
              <a:rPr lang="es-CO" sz="1600" kern="0" dirty="0">
                <a:solidFill>
                  <a:srgbClr val="242424"/>
                </a:solidFill>
                <a:latin typeface="Roboto"/>
                <a:ea typeface="Roboto"/>
                <a:cs typeface="Roboto"/>
              </a:rPr>
              <a:t>J/K</a:t>
            </a:r>
            <a:endParaRPr lang="es-CL" sz="1600" kern="0" dirty="0">
              <a:solidFill>
                <a:srgbClr val="242424"/>
              </a:solidFill>
              <a:latin typeface="Roboto"/>
              <a:ea typeface="Roboto"/>
              <a:cs typeface="Roboto"/>
            </a:endParaRPr>
          </a:p>
          <a:p>
            <a:pPr marL="457189" lvl="1" algn="just"/>
            <a:endParaRPr lang="es-CL" sz="1600" b="1" dirty="0"/>
          </a:p>
        </p:txBody>
      </p:sp>
      <p:sp>
        <p:nvSpPr>
          <p:cNvPr id="47" name="Google Shape;585;p35">
            <a:extLst>
              <a:ext uri="{FF2B5EF4-FFF2-40B4-BE49-F238E27FC236}">
                <a16:creationId xmlns:a16="http://schemas.microsoft.com/office/drawing/2014/main" id="{D0C4EECA-8D17-5447-A0F0-520163608387}"/>
              </a:ext>
            </a:extLst>
          </p:cNvPr>
          <p:cNvSpPr/>
          <p:nvPr/>
        </p:nvSpPr>
        <p:spPr>
          <a:xfrm flipH="1">
            <a:off x="6117819" y="4520493"/>
            <a:ext cx="2545200" cy="1564800"/>
          </a:xfrm>
          <a:prstGeom prst="roundRect">
            <a:avLst>
              <a:gd name="adj" fmla="val 16667"/>
            </a:avLst>
          </a:prstGeom>
          <a:solidFill>
            <a:srgbClr val="EEEEED"/>
          </a:solidFill>
          <a:ln w="19050" cap="flat" cmpd="sng">
            <a:solidFill>
              <a:srgbClr val="191919"/>
            </a:solidFill>
            <a:prstDash val="solid"/>
            <a:round/>
            <a:headEnd type="none" w="sm" len="sm"/>
            <a:tailEnd type="none" w="sm" len="sm"/>
          </a:ln>
        </p:spPr>
        <p:txBody>
          <a:bodyPr spcFirstLastPara="1" wrap="square" lIns="243833" tIns="121900" rIns="243833"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191919"/>
              </a:solidFill>
              <a:effectLst/>
              <a:uLnTx/>
              <a:uFillTx/>
              <a:latin typeface="Roboto"/>
              <a:ea typeface="Roboto"/>
              <a:cs typeface="Roboto"/>
              <a:sym typeface="Roboto"/>
            </a:endParaRPr>
          </a:p>
        </p:txBody>
      </p:sp>
      <p:sp>
        <p:nvSpPr>
          <p:cNvPr id="48" name="Google Shape;578;p35">
            <a:extLst>
              <a:ext uri="{FF2B5EF4-FFF2-40B4-BE49-F238E27FC236}">
                <a16:creationId xmlns:a16="http://schemas.microsoft.com/office/drawing/2014/main" id="{39A80E4B-21F7-684D-93F1-867B8290D0DC}"/>
              </a:ext>
            </a:extLst>
          </p:cNvPr>
          <p:cNvSpPr/>
          <p:nvPr/>
        </p:nvSpPr>
        <p:spPr>
          <a:xfrm>
            <a:off x="6573207" y="2444997"/>
            <a:ext cx="1634400" cy="1634400"/>
          </a:xfrm>
          <a:prstGeom prst="ellipse">
            <a:avLst/>
          </a:prstGeom>
          <a:solidFill>
            <a:srgbClr val="88ADFA"/>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Mol</a:t>
            </a:r>
            <a:endParaRPr kumimoji="0" sz="2133"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49" name="Google Shape;586;p35">
            <a:extLst>
              <a:ext uri="{FF2B5EF4-FFF2-40B4-BE49-F238E27FC236}">
                <a16:creationId xmlns:a16="http://schemas.microsoft.com/office/drawing/2014/main" id="{2D1D39B4-F095-FF46-AB73-7E1600F1BFA6}"/>
              </a:ext>
            </a:extLst>
          </p:cNvPr>
          <p:cNvCxnSpPr>
            <a:stCxn id="48" idx="4"/>
            <a:endCxn id="47" idx="0"/>
          </p:cNvCxnSpPr>
          <p:nvPr/>
        </p:nvCxnSpPr>
        <p:spPr>
          <a:xfrm>
            <a:off x="7390407" y="4079397"/>
            <a:ext cx="0" cy="441200"/>
          </a:xfrm>
          <a:prstGeom prst="straightConnector1">
            <a:avLst/>
          </a:prstGeom>
          <a:noFill/>
          <a:ln w="19050" cap="flat" cmpd="sng">
            <a:solidFill>
              <a:srgbClr val="191919"/>
            </a:solidFill>
            <a:prstDash val="solid"/>
            <a:round/>
            <a:headEnd type="none" w="med" len="med"/>
            <a:tailEnd type="oval" w="med" len="med"/>
          </a:ln>
        </p:spPr>
      </p:cxnSp>
      <p:sp>
        <p:nvSpPr>
          <p:cNvPr id="50" name="Google Shape;587;p35">
            <a:extLst>
              <a:ext uri="{FF2B5EF4-FFF2-40B4-BE49-F238E27FC236}">
                <a16:creationId xmlns:a16="http://schemas.microsoft.com/office/drawing/2014/main" id="{49775AF4-40B7-8C48-AB8F-00C9C0BE1CE4}"/>
              </a:ext>
            </a:extLst>
          </p:cNvPr>
          <p:cNvSpPr txBox="1"/>
          <p:nvPr/>
        </p:nvSpPr>
        <p:spPr>
          <a:xfrm flipH="1">
            <a:off x="6117825" y="4520493"/>
            <a:ext cx="2545200" cy="1564800"/>
          </a:xfrm>
          <a:prstGeom prst="rect">
            <a:avLst/>
          </a:prstGeom>
          <a:noFill/>
          <a:ln>
            <a:noFill/>
          </a:ln>
        </p:spPr>
        <p:txBody>
          <a:bodyPr spcFirstLastPara="1" wrap="square" lIns="121900" tIns="121900" rIns="121900" bIns="121900" anchor="ctr" anchorCtr="0">
            <a:noAutofit/>
          </a:bodyPr>
          <a:lstStyle/>
          <a:p>
            <a:pPr marL="0" lvl="1" algn="ctr" defTabSz="1219170">
              <a:buClr>
                <a:srgbClr val="000000"/>
              </a:buClr>
            </a:pPr>
            <a:r>
              <a:rPr lang="es-CL" sz="1600" kern="0" dirty="0">
                <a:solidFill>
                  <a:srgbClr val="242424"/>
                </a:solidFill>
                <a:latin typeface="Roboto"/>
                <a:ea typeface="Roboto"/>
                <a:cs typeface="Roboto"/>
              </a:rPr>
              <a:t>Constante de Avogadro:</a:t>
            </a:r>
          </a:p>
          <a:p>
            <a:pPr marL="0" lvl="1" algn="ctr" defTabSz="1219170">
              <a:buClr>
                <a:srgbClr val="000000"/>
              </a:buClr>
            </a:pPr>
            <a:r>
              <a:rPr lang="es-CL" sz="1600" kern="0" dirty="0">
                <a:solidFill>
                  <a:srgbClr val="242424"/>
                </a:solidFill>
                <a:latin typeface="Roboto"/>
                <a:ea typeface="Roboto"/>
                <a:cs typeface="Roboto"/>
              </a:rPr>
              <a:t> </a:t>
            </a:r>
          </a:p>
          <a:p>
            <a:pPr marL="0" lvl="1" algn="ctr" defTabSz="1219170">
              <a:buClr>
                <a:srgbClr val="000000"/>
              </a:buClr>
            </a:pPr>
            <a:r>
              <a:rPr lang="es-CL" sz="1600" kern="0" dirty="0">
                <a:solidFill>
                  <a:srgbClr val="242424"/>
                </a:solidFill>
                <a:latin typeface="Roboto"/>
                <a:ea typeface="Roboto"/>
                <a:cs typeface="Roboto"/>
              </a:rPr>
              <a:t>6.02214076 x 10 ²³ mol </a:t>
            </a:r>
            <a:r>
              <a:rPr lang="es-CO" sz="1600" kern="0" baseline="30000" dirty="0">
                <a:solidFill>
                  <a:srgbClr val="242424"/>
                </a:solidFill>
                <a:latin typeface="Roboto"/>
                <a:ea typeface="Roboto"/>
                <a:cs typeface="Roboto"/>
              </a:rPr>
              <a:t>-1</a:t>
            </a:r>
          </a:p>
        </p:txBody>
      </p:sp>
      <p:sp>
        <p:nvSpPr>
          <p:cNvPr id="51" name="Google Shape;588;p35">
            <a:extLst>
              <a:ext uri="{FF2B5EF4-FFF2-40B4-BE49-F238E27FC236}">
                <a16:creationId xmlns:a16="http://schemas.microsoft.com/office/drawing/2014/main" id="{CF5664FE-5710-3140-BC2C-CE698E77D4C1}"/>
              </a:ext>
            </a:extLst>
          </p:cNvPr>
          <p:cNvSpPr/>
          <p:nvPr/>
        </p:nvSpPr>
        <p:spPr>
          <a:xfrm flipH="1">
            <a:off x="8926997" y="4520493"/>
            <a:ext cx="2545200" cy="1564800"/>
          </a:xfrm>
          <a:prstGeom prst="roundRect">
            <a:avLst>
              <a:gd name="adj" fmla="val 16667"/>
            </a:avLst>
          </a:prstGeom>
          <a:solidFill>
            <a:srgbClr val="EEEEED"/>
          </a:solidFill>
          <a:ln w="19050" cap="flat" cmpd="sng">
            <a:solidFill>
              <a:srgbClr val="191919"/>
            </a:solidFill>
            <a:prstDash val="solid"/>
            <a:round/>
            <a:headEnd type="none" w="sm" len="sm"/>
            <a:tailEnd type="none" w="sm" len="sm"/>
          </a:ln>
        </p:spPr>
        <p:txBody>
          <a:bodyPr spcFirstLastPara="1" wrap="square" lIns="243833" tIns="121900" rIns="243833"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191919"/>
              </a:solidFill>
              <a:effectLst/>
              <a:uLnTx/>
              <a:uFillTx/>
              <a:latin typeface="Roboto"/>
              <a:ea typeface="Roboto"/>
              <a:cs typeface="Roboto"/>
              <a:sym typeface="Roboto"/>
            </a:endParaRPr>
          </a:p>
        </p:txBody>
      </p:sp>
      <p:sp>
        <p:nvSpPr>
          <p:cNvPr id="52" name="Google Shape;576;p35">
            <a:extLst>
              <a:ext uri="{FF2B5EF4-FFF2-40B4-BE49-F238E27FC236}">
                <a16:creationId xmlns:a16="http://schemas.microsoft.com/office/drawing/2014/main" id="{E6E39B04-0380-9144-8AEB-11F8F9F21AC1}"/>
              </a:ext>
            </a:extLst>
          </p:cNvPr>
          <p:cNvSpPr/>
          <p:nvPr/>
        </p:nvSpPr>
        <p:spPr>
          <a:xfrm>
            <a:off x="9382381" y="2444997"/>
            <a:ext cx="1634400" cy="1634400"/>
          </a:xfrm>
          <a:prstGeom prst="ellipse">
            <a:avLst/>
          </a:prstGeom>
          <a:solidFill>
            <a:srgbClr val="C7DAFF"/>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dirty="0">
                <a:ln>
                  <a:noFill/>
                </a:ln>
                <a:solidFill>
                  <a:srgbClr val="191919"/>
                </a:solidFill>
                <a:effectLst/>
                <a:uLnTx/>
                <a:uFillTx/>
                <a:latin typeface="Fira Sans Extra Condensed"/>
                <a:ea typeface="Fira Sans Extra Condensed"/>
                <a:cs typeface="Fira Sans Extra Condensed"/>
                <a:sym typeface="Fira Sans Extra Condensed"/>
              </a:rPr>
              <a:t>Kg</a:t>
            </a:r>
            <a:endParaRPr kumimoji="0" sz="2133" b="1" i="0" u="none" strike="noStrike" kern="0" cap="none" spc="0" normalizeH="0" baseline="0" noProof="0" dirty="0">
              <a:ln>
                <a:noFill/>
              </a:ln>
              <a:solidFill>
                <a:srgbClr val="191919"/>
              </a:solidFill>
              <a:effectLst/>
              <a:uLnTx/>
              <a:uFillTx/>
              <a:latin typeface="Fira Sans Extra Condensed"/>
              <a:ea typeface="Fira Sans Extra Condensed"/>
              <a:cs typeface="Fira Sans Extra Condensed"/>
              <a:sym typeface="Fira Sans Extra Condensed"/>
            </a:endParaRPr>
          </a:p>
        </p:txBody>
      </p:sp>
      <p:cxnSp>
        <p:nvCxnSpPr>
          <p:cNvPr id="53" name="Google Shape;589;p35">
            <a:extLst>
              <a:ext uri="{FF2B5EF4-FFF2-40B4-BE49-F238E27FC236}">
                <a16:creationId xmlns:a16="http://schemas.microsoft.com/office/drawing/2014/main" id="{98EA251E-6B9E-574F-AF62-1F01FD053D2A}"/>
              </a:ext>
            </a:extLst>
          </p:cNvPr>
          <p:cNvCxnSpPr>
            <a:stCxn id="52" idx="4"/>
            <a:endCxn id="51" idx="0"/>
          </p:cNvCxnSpPr>
          <p:nvPr/>
        </p:nvCxnSpPr>
        <p:spPr>
          <a:xfrm>
            <a:off x="10199581" y="4079397"/>
            <a:ext cx="0" cy="441200"/>
          </a:xfrm>
          <a:prstGeom prst="straightConnector1">
            <a:avLst/>
          </a:prstGeom>
          <a:noFill/>
          <a:ln w="19050" cap="flat" cmpd="sng">
            <a:solidFill>
              <a:srgbClr val="191919"/>
            </a:solidFill>
            <a:prstDash val="solid"/>
            <a:round/>
            <a:headEnd type="none" w="med" len="med"/>
            <a:tailEnd type="oval" w="med" len="med"/>
          </a:ln>
        </p:spPr>
      </p:cxnSp>
      <p:sp>
        <p:nvSpPr>
          <p:cNvPr id="54" name="Google Shape;590;p35">
            <a:extLst>
              <a:ext uri="{FF2B5EF4-FFF2-40B4-BE49-F238E27FC236}">
                <a16:creationId xmlns:a16="http://schemas.microsoft.com/office/drawing/2014/main" id="{2E8A52B0-2429-D145-B645-E14F0A3D412A}"/>
              </a:ext>
            </a:extLst>
          </p:cNvPr>
          <p:cNvSpPr txBox="1"/>
          <p:nvPr/>
        </p:nvSpPr>
        <p:spPr>
          <a:xfrm flipH="1">
            <a:off x="8927013" y="4520493"/>
            <a:ext cx="2662725" cy="1564800"/>
          </a:xfrm>
          <a:prstGeom prst="rect">
            <a:avLst/>
          </a:prstGeom>
          <a:noFill/>
          <a:ln>
            <a:noFill/>
          </a:ln>
        </p:spPr>
        <p:txBody>
          <a:bodyPr spcFirstLastPara="1" wrap="square" lIns="121900" tIns="121900" rIns="121900" bIns="121900" anchor="ctr" anchorCtr="0">
            <a:noAutofit/>
          </a:bodyPr>
          <a:lstStyle/>
          <a:p>
            <a:pPr marL="0" lvl="1" algn="ctr" defTabSz="1219170">
              <a:buClr>
                <a:srgbClr val="000000"/>
              </a:buClr>
            </a:pPr>
            <a:r>
              <a:rPr lang="es-CL" sz="1600" b="1" kern="0" dirty="0">
                <a:solidFill>
                  <a:srgbClr val="242424"/>
                </a:solidFill>
                <a:latin typeface="Roboto"/>
                <a:ea typeface="Roboto"/>
                <a:cs typeface="Roboto"/>
              </a:rPr>
              <a:t>Constante de Planck: </a:t>
            </a:r>
          </a:p>
          <a:p>
            <a:pPr marL="0" lvl="1" algn="ctr" defTabSz="1219170">
              <a:buClr>
                <a:srgbClr val="000000"/>
              </a:buClr>
            </a:pPr>
            <a:endParaRPr lang="es-CL" sz="1600" b="1" kern="0" dirty="0">
              <a:solidFill>
                <a:srgbClr val="242424"/>
              </a:solidFill>
              <a:latin typeface="Roboto"/>
              <a:ea typeface="Roboto"/>
              <a:cs typeface="Roboto"/>
            </a:endParaRPr>
          </a:p>
          <a:p>
            <a:pPr marL="0" lvl="1" algn="ctr" defTabSz="1219170">
              <a:buClr>
                <a:srgbClr val="000000"/>
              </a:buClr>
            </a:pPr>
            <a:r>
              <a:rPr lang="es-CL" sz="1600" b="1" kern="0" dirty="0">
                <a:solidFill>
                  <a:srgbClr val="242424"/>
                </a:solidFill>
                <a:latin typeface="Roboto"/>
                <a:ea typeface="Roboto"/>
                <a:cs typeface="Roboto"/>
              </a:rPr>
              <a:t>h= 6.62607015 x 10</a:t>
            </a:r>
            <a:r>
              <a:rPr lang="es-CO" sz="1600" b="1" kern="0" dirty="0">
                <a:solidFill>
                  <a:srgbClr val="242424"/>
                </a:solidFill>
                <a:latin typeface="Roboto"/>
                <a:ea typeface="Roboto"/>
                <a:cs typeface="Roboto"/>
              </a:rPr>
              <a:t> </a:t>
            </a:r>
            <a:r>
              <a:rPr lang="es-CO" sz="1600" b="1" kern="0" baseline="30000" dirty="0">
                <a:solidFill>
                  <a:srgbClr val="242424"/>
                </a:solidFill>
                <a:latin typeface="Roboto"/>
                <a:ea typeface="Roboto"/>
                <a:cs typeface="Roboto"/>
              </a:rPr>
              <a:t>-34</a:t>
            </a:r>
            <a:r>
              <a:rPr lang="es-CL" sz="1600" b="1" kern="0" baseline="30000" dirty="0">
                <a:solidFill>
                  <a:srgbClr val="242424"/>
                </a:solidFill>
                <a:latin typeface="Roboto"/>
                <a:ea typeface="Roboto"/>
                <a:cs typeface="Roboto"/>
              </a:rPr>
              <a:t> </a:t>
            </a:r>
            <a:r>
              <a:rPr lang="es-CL" sz="1600" b="1" kern="0" dirty="0" err="1">
                <a:solidFill>
                  <a:srgbClr val="242424"/>
                </a:solidFill>
                <a:latin typeface="Roboto"/>
                <a:ea typeface="Roboto"/>
                <a:cs typeface="Roboto"/>
              </a:rPr>
              <a:t>Js</a:t>
            </a:r>
            <a:endParaRPr lang="es-CL" sz="1600" b="1" kern="0" dirty="0">
              <a:solidFill>
                <a:srgbClr val="242424"/>
              </a:solidFill>
              <a:latin typeface="Roboto"/>
              <a:ea typeface="Roboto"/>
              <a:cs typeface="Roboto"/>
            </a:endParaRPr>
          </a:p>
          <a:p>
            <a:pPr algn="ctr" defTabSz="1219170">
              <a:buClr>
                <a:srgbClr val="000000"/>
              </a:buClr>
            </a:pPr>
            <a:endParaRPr sz="1600" kern="0" dirty="0">
              <a:solidFill>
                <a:srgbClr val="191919"/>
              </a:solidFill>
              <a:latin typeface="Roboto"/>
              <a:ea typeface="Roboto"/>
              <a:cs typeface="Roboto"/>
              <a:sym typeface="Roboto"/>
            </a:endParaRPr>
          </a:p>
        </p:txBody>
      </p:sp>
    </p:spTree>
    <p:extLst>
      <p:ext uri="{BB962C8B-B14F-4D97-AF65-F5344CB8AC3E}">
        <p14:creationId xmlns:p14="http://schemas.microsoft.com/office/powerpoint/2010/main" val="12413555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3760236" y="102657"/>
            <a:ext cx="3971772" cy="1077218"/>
          </a:xfrm>
          <a:prstGeom prst="rect">
            <a:avLst/>
          </a:prstGeom>
          <a:noFill/>
        </p:spPr>
        <p:txBody>
          <a:bodyPr wrap="square" rtlCol="0">
            <a:spAutoFit/>
          </a:bodyPr>
          <a:lstStyle/>
          <a:p>
            <a:pPr eaLnBrk="1" hangingPunct="1">
              <a:spcBef>
                <a:spcPct val="50000"/>
              </a:spcBef>
              <a:spcAft>
                <a:spcPct val="0"/>
              </a:spcAft>
              <a:buClrTx/>
            </a:pPr>
            <a:r>
              <a:rPr lang="es-ES_tradnl" altLang="zh-CN" sz="3200" b="1" dirty="0">
                <a:solidFill>
                  <a:schemeClr val="tx1"/>
                </a:solidFill>
                <a:ea typeface="宋体" panose="02010600030101010101" pitchFamily="2" charset="-122"/>
              </a:rPr>
              <a:t>BALANZA DE KIBBLE</a:t>
            </a:r>
          </a:p>
          <a:p>
            <a:endParaRPr lang="es-ES_tradnl" sz="3200" b="1" dirty="0"/>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15</a:t>
            </a:fld>
            <a:endParaRPr lang="es-CO"/>
          </a:p>
        </p:txBody>
      </p:sp>
      <p:sp>
        <p:nvSpPr>
          <p:cNvPr id="29" name="TextBox 28">
            <a:extLst>
              <a:ext uri="{FF2B5EF4-FFF2-40B4-BE49-F238E27FC236}">
                <a16:creationId xmlns:a16="http://schemas.microsoft.com/office/drawing/2014/main" id="{F9FA8167-81CA-264A-8E55-DE4608A968CE}"/>
              </a:ext>
            </a:extLst>
          </p:cNvPr>
          <p:cNvSpPr txBox="1"/>
          <p:nvPr/>
        </p:nvSpPr>
        <p:spPr>
          <a:xfrm>
            <a:off x="576562" y="1845445"/>
            <a:ext cx="4498264" cy="3970318"/>
          </a:xfrm>
          <a:prstGeom prst="rect">
            <a:avLst/>
          </a:prstGeom>
          <a:noFill/>
        </p:spPr>
        <p:txBody>
          <a:bodyPr wrap="square">
            <a:spAutoFit/>
          </a:bodyPr>
          <a:lstStyle/>
          <a:p>
            <a:pPr algn="ctr"/>
            <a:r>
              <a:rPr lang="es-CO" sz="2000" b="1" dirty="0" err="1"/>
              <a:t>National</a:t>
            </a:r>
            <a:r>
              <a:rPr lang="es-CO" sz="2000" b="1" dirty="0"/>
              <a:t> </a:t>
            </a:r>
            <a:r>
              <a:rPr lang="es-CO" sz="2000" b="1" dirty="0" err="1"/>
              <a:t>Research</a:t>
            </a:r>
            <a:r>
              <a:rPr lang="es-CO" sz="2000" b="1" dirty="0"/>
              <a:t> Council of </a:t>
            </a:r>
            <a:r>
              <a:rPr lang="es-CO" sz="2000" b="1" dirty="0" err="1"/>
              <a:t>Canada</a:t>
            </a:r>
            <a:endParaRPr lang="es-CO" sz="2000" b="1" dirty="0"/>
          </a:p>
          <a:p>
            <a:pPr algn="just"/>
            <a:endParaRPr lang="es-CO" dirty="0"/>
          </a:p>
          <a:p>
            <a:pPr algn="just"/>
            <a:endParaRPr lang="es-CO" dirty="0"/>
          </a:p>
          <a:p>
            <a:pPr marL="285750" indent="-285750" algn="just">
              <a:buFont typeface="Arial" panose="020B0604020202020204" pitchFamily="34" charset="0"/>
              <a:buChar char="•"/>
            </a:pPr>
            <a:r>
              <a:rPr lang="es-CO" dirty="0" err="1"/>
              <a:t>National</a:t>
            </a:r>
            <a:r>
              <a:rPr lang="es-CO" dirty="0"/>
              <a:t> </a:t>
            </a:r>
            <a:r>
              <a:rPr lang="es-CO" dirty="0" err="1"/>
              <a:t>Institute</a:t>
            </a:r>
            <a:r>
              <a:rPr lang="es-CO" dirty="0"/>
              <a:t> </a:t>
            </a:r>
            <a:r>
              <a:rPr lang="es-CO" dirty="0" err="1"/>
              <a:t>of</a:t>
            </a:r>
            <a:r>
              <a:rPr lang="es-CO" dirty="0"/>
              <a:t> </a:t>
            </a:r>
            <a:r>
              <a:rPr lang="es-CO" dirty="0" err="1"/>
              <a:t>Standards</a:t>
            </a:r>
            <a:r>
              <a:rPr lang="es-CO" dirty="0"/>
              <a:t> and </a:t>
            </a:r>
            <a:r>
              <a:rPr lang="es-CO" dirty="0" err="1"/>
              <a:t>Technology</a:t>
            </a:r>
            <a:r>
              <a:rPr lang="es-CO" dirty="0"/>
              <a:t> (NIST), (EE. UU.)</a:t>
            </a:r>
          </a:p>
          <a:p>
            <a:pPr algn="just"/>
            <a:endParaRPr lang="es-CO" dirty="0"/>
          </a:p>
          <a:p>
            <a:pPr marL="285750" indent="-285750" algn="just">
              <a:buFont typeface="Arial" panose="020B0604020202020204" pitchFamily="34" charset="0"/>
              <a:buChar char="•"/>
            </a:pPr>
            <a:r>
              <a:rPr lang="es-CO" dirty="0"/>
              <a:t>Oficina federal suiza de metrología (METAS) (Berna, Suiza)</a:t>
            </a:r>
          </a:p>
          <a:p>
            <a:pPr algn="just"/>
            <a:endParaRPr lang="es-CO" dirty="0"/>
          </a:p>
          <a:p>
            <a:pPr marL="285750" indent="-285750" algn="just">
              <a:buFont typeface="Arial" panose="020B0604020202020204" pitchFamily="34" charset="0"/>
              <a:buChar char="•"/>
            </a:pPr>
            <a:r>
              <a:rPr lang="es-CO" dirty="0"/>
              <a:t>Oficina Internacional de Pesas y Medidas (BIPM), (Francia)</a:t>
            </a:r>
          </a:p>
          <a:p>
            <a:pPr algn="just"/>
            <a:endParaRPr lang="es-CO" dirty="0"/>
          </a:p>
          <a:p>
            <a:pPr marL="285750" indent="-285750" algn="just">
              <a:buFont typeface="Arial" panose="020B0604020202020204" pitchFamily="34" charset="0"/>
              <a:buChar char="•"/>
            </a:pPr>
            <a:r>
              <a:rPr lang="es-CO" dirty="0" err="1"/>
              <a:t>Laboratoire</a:t>
            </a:r>
            <a:r>
              <a:rPr lang="es-CO" dirty="0"/>
              <a:t> </a:t>
            </a:r>
            <a:r>
              <a:rPr lang="es-CO" dirty="0" err="1"/>
              <a:t>national</a:t>
            </a:r>
            <a:r>
              <a:rPr lang="es-CO" dirty="0"/>
              <a:t> de </a:t>
            </a:r>
            <a:r>
              <a:rPr lang="es-CO" dirty="0" err="1"/>
              <a:t>métrologie</a:t>
            </a:r>
            <a:r>
              <a:rPr lang="es-CO" dirty="0"/>
              <a:t> et </a:t>
            </a:r>
            <a:r>
              <a:rPr lang="es-CO" dirty="0" err="1"/>
              <a:t>d’essais</a:t>
            </a:r>
            <a:r>
              <a:rPr lang="es-CO" dirty="0"/>
              <a:t> (LNE), (Francia)</a:t>
            </a:r>
            <a:endParaRPr lang="es-CL" dirty="0"/>
          </a:p>
        </p:txBody>
      </p:sp>
      <p:pic>
        <p:nvPicPr>
          <p:cNvPr id="30" name="Picture 2">
            <a:extLst>
              <a:ext uri="{FF2B5EF4-FFF2-40B4-BE49-F238E27FC236}">
                <a16:creationId xmlns:a16="http://schemas.microsoft.com/office/drawing/2014/main" id="{6F209088-4DD5-4447-ABC6-F45CB88BC4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12" b="6114"/>
          <a:stretch/>
        </p:blipFill>
        <p:spPr bwMode="auto">
          <a:xfrm>
            <a:off x="9048328" y="1742908"/>
            <a:ext cx="2719939" cy="4179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 name="Picture 2" descr="The Kilogram Has Officially Been Redefined: What Does That Mean For ...">
            <a:extLst>
              <a:ext uri="{FF2B5EF4-FFF2-40B4-BE49-F238E27FC236}">
                <a16:creationId xmlns:a16="http://schemas.microsoft.com/office/drawing/2014/main" id="{B18C371B-7D29-9E40-AD57-7A53FA629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984" y="1742908"/>
            <a:ext cx="3003242" cy="4175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33051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3760236" y="102657"/>
            <a:ext cx="3971772" cy="1077218"/>
          </a:xfrm>
          <a:prstGeom prst="rect">
            <a:avLst/>
          </a:prstGeom>
          <a:noFill/>
        </p:spPr>
        <p:txBody>
          <a:bodyPr wrap="square" rtlCol="0">
            <a:spAutoFit/>
          </a:bodyPr>
          <a:lstStyle/>
          <a:p>
            <a:pPr eaLnBrk="1" hangingPunct="1">
              <a:spcBef>
                <a:spcPct val="50000"/>
              </a:spcBef>
              <a:spcAft>
                <a:spcPct val="0"/>
              </a:spcAft>
              <a:buClrTx/>
            </a:pPr>
            <a:r>
              <a:rPr lang="es-ES_tradnl" altLang="zh-CN" sz="3200" b="1" dirty="0">
                <a:solidFill>
                  <a:schemeClr val="tx1"/>
                </a:solidFill>
                <a:ea typeface="宋体" panose="02010600030101010101" pitchFamily="2" charset="-122"/>
              </a:rPr>
              <a:t>BALANZA DE KIBBLE</a:t>
            </a:r>
          </a:p>
          <a:p>
            <a:endParaRPr lang="es-ES_tradnl" sz="3200" b="1" dirty="0"/>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16</a:t>
            </a:fld>
            <a:endParaRPr lang="es-CO"/>
          </a:p>
        </p:txBody>
      </p:sp>
      <p:pic>
        <p:nvPicPr>
          <p:cNvPr id="6146" name="Picture 2" descr="Campo magnetico | Majocosno :)">
            <a:extLst>
              <a:ext uri="{FF2B5EF4-FFF2-40B4-BE49-F238E27FC236}">
                <a16:creationId xmlns:a16="http://schemas.microsoft.com/office/drawing/2014/main" id="{19C81BE2-0A2B-8740-9E48-9F577430C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764" y="1464323"/>
            <a:ext cx="5465590" cy="409919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7ACB012-2B60-AA4B-9A91-CD4ED59416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717"/>
          <a:stretch/>
        </p:blipFill>
        <p:spPr bwMode="auto">
          <a:xfrm>
            <a:off x="6915404" y="1486816"/>
            <a:ext cx="4764532"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2537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17</a:t>
            </a:fld>
            <a:endParaRPr lang="es-CO"/>
          </a:p>
        </p:txBody>
      </p:sp>
      <p:sp>
        <p:nvSpPr>
          <p:cNvPr id="36" name="Google Shape;914;p42">
            <a:extLst>
              <a:ext uri="{FF2B5EF4-FFF2-40B4-BE49-F238E27FC236}">
                <a16:creationId xmlns:a16="http://schemas.microsoft.com/office/drawing/2014/main" id="{8E36D2E3-1F59-C142-B5E6-3147BFF4FA01}"/>
              </a:ext>
            </a:extLst>
          </p:cNvPr>
          <p:cNvSpPr/>
          <p:nvPr/>
        </p:nvSpPr>
        <p:spPr>
          <a:xfrm flipH="1">
            <a:off x="433512" y="2480349"/>
            <a:ext cx="3540400" cy="3336400"/>
          </a:xfrm>
          <a:prstGeom prst="roundRect">
            <a:avLst>
              <a:gd name="adj" fmla="val 16667"/>
            </a:avLst>
          </a:prstGeom>
          <a:solidFill>
            <a:srgbClr val="EEEEED"/>
          </a:solidFill>
          <a:ln w="19050" cap="flat" cmpd="sng">
            <a:solidFill>
              <a:srgbClr val="191919"/>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191919"/>
              </a:solidFill>
              <a:effectLst/>
              <a:uLnTx/>
              <a:uFillTx/>
              <a:latin typeface="Fira Sans Extra Condensed SemiBold"/>
              <a:ea typeface="Fira Sans Extra Condensed SemiBold"/>
              <a:cs typeface="Fira Sans Extra Condensed SemiBold"/>
              <a:sym typeface="Fira Sans Extra Condensed SemiBold"/>
            </a:endParaRPr>
          </a:p>
        </p:txBody>
      </p:sp>
      <p:grpSp>
        <p:nvGrpSpPr>
          <p:cNvPr id="37" name="Google Shape;915;p42">
            <a:extLst>
              <a:ext uri="{FF2B5EF4-FFF2-40B4-BE49-F238E27FC236}">
                <a16:creationId xmlns:a16="http://schemas.microsoft.com/office/drawing/2014/main" id="{E3F071B9-6A81-4E4C-AAE5-9A7403992E33}"/>
              </a:ext>
            </a:extLst>
          </p:cNvPr>
          <p:cNvGrpSpPr/>
          <p:nvPr/>
        </p:nvGrpSpPr>
        <p:grpSpPr>
          <a:xfrm>
            <a:off x="624375" y="2577159"/>
            <a:ext cx="2854553" cy="2674879"/>
            <a:chOff x="691373" y="1918557"/>
            <a:chExt cx="2140915" cy="2006159"/>
          </a:xfrm>
        </p:grpSpPr>
        <p:sp>
          <p:nvSpPr>
            <p:cNvPr id="38" name="Google Shape;916;p42">
              <a:extLst>
                <a:ext uri="{FF2B5EF4-FFF2-40B4-BE49-F238E27FC236}">
                  <a16:creationId xmlns:a16="http://schemas.microsoft.com/office/drawing/2014/main" id="{06A02D9E-7D35-284D-9A70-397AAEF8DCD7}"/>
                </a:ext>
              </a:extLst>
            </p:cNvPr>
            <p:cNvSpPr txBox="1"/>
            <p:nvPr/>
          </p:nvSpPr>
          <p:spPr>
            <a:xfrm flipH="1">
              <a:off x="691373" y="2284016"/>
              <a:ext cx="2094600" cy="1640700"/>
            </a:xfrm>
            <a:prstGeom prst="rect">
              <a:avLst/>
            </a:prstGeom>
            <a:noFill/>
            <a:ln>
              <a:noFill/>
            </a:ln>
          </p:spPr>
          <p:txBody>
            <a:bodyPr spcFirstLastPara="1" wrap="square" lIns="121900" tIns="121900" rIns="121900" bIns="121900" anchor="t" anchorCtr="0">
              <a:noAutofit/>
            </a:bodyPr>
            <a:lstStyle/>
            <a:p>
              <a:pPr marL="285750" indent="-285750" algn="just">
                <a:buFont typeface="Arial" panose="020B0604020202020204" pitchFamily="34" charset="0"/>
                <a:buChar char="•"/>
              </a:pPr>
              <a:r>
                <a:rPr lang="es-CO" sz="1600" dirty="0"/>
                <a:t>Determinación de constantes para eliminación de la incertidumbre</a:t>
              </a:r>
            </a:p>
            <a:p>
              <a:pPr lvl="1" algn="just"/>
              <a:endParaRPr lang="es-CO" sz="1600" dirty="0"/>
            </a:p>
            <a:p>
              <a:pPr marL="285750" indent="-285750" algn="just">
                <a:buFont typeface="Arial" panose="020B0604020202020204" pitchFamily="34" charset="0"/>
                <a:buChar char="•"/>
              </a:pPr>
              <a:r>
                <a:rPr lang="es-CO" sz="1600" dirty="0"/>
                <a:t>Medición de la corriente necesaria para soportar la masa de la muestra</a:t>
              </a:r>
            </a:p>
            <a:p>
              <a:pPr marL="285750" indent="-285750" algn="just">
                <a:buFont typeface="Arial" panose="020B0604020202020204" pitchFamily="34" charset="0"/>
                <a:buChar char="•"/>
              </a:pPr>
              <a:endParaRPr lang="es-CO" sz="1600" dirty="0"/>
            </a:p>
            <a:p>
              <a:pPr marL="285750" indent="-285750" algn="just">
                <a:buFont typeface="Arial" panose="020B0604020202020204" pitchFamily="34" charset="0"/>
                <a:buChar char="•"/>
              </a:pPr>
              <a:r>
                <a:rPr lang="es-CL" sz="1600" dirty="0"/>
                <a:t>Error de solo 1×10−8</a:t>
              </a:r>
              <a:endParaRPr lang="es-CO" sz="1600" dirty="0"/>
            </a:p>
          </p:txBody>
        </p:sp>
        <p:sp>
          <p:nvSpPr>
            <p:cNvPr id="39" name="Google Shape;917;p42">
              <a:extLst>
                <a:ext uri="{FF2B5EF4-FFF2-40B4-BE49-F238E27FC236}">
                  <a16:creationId xmlns:a16="http://schemas.microsoft.com/office/drawing/2014/main" id="{1583D6A4-310E-6841-A645-95DB9F93CD69}"/>
                </a:ext>
              </a:extLst>
            </p:cNvPr>
            <p:cNvSpPr/>
            <p:nvPr/>
          </p:nvSpPr>
          <p:spPr>
            <a:xfrm flipH="1">
              <a:off x="737688" y="1918557"/>
              <a:ext cx="2094600" cy="365700"/>
            </a:xfrm>
            <a:prstGeom prst="roundRect">
              <a:avLst>
                <a:gd name="adj" fmla="val 0"/>
              </a:avLst>
            </a:prstGeom>
            <a:noFill/>
            <a:ln>
              <a:noFill/>
            </a:ln>
          </p:spPr>
          <p:txBody>
            <a:bodyPr spcFirstLastPara="1" wrap="square" lIns="121900" tIns="121900" rIns="121900" bIns="121900" anchor="ctr" anchorCtr="0">
              <a:noAutofit/>
            </a:bodyPr>
            <a:lstStyle/>
            <a:p>
              <a:pPr algn="ctr" defTabSz="1219170">
                <a:buClr>
                  <a:srgbClr val="000000"/>
                </a:buClr>
              </a:pPr>
              <a:r>
                <a:rPr lang="es-ES_tradnl" sz="2133" kern="0" dirty="0">
                  <a:solidFill>
                    <a:srgbClr val="191919"/>
                  </a:solidFill>
                  <a:latin typeface="Fira Sans Extra Condensed SemiBold"/>
                  <a:ea typeface="Fira Sans Extra Condensed SemiBold"/>
                  <a:cs typeface="Fira Sans Extra Condensed SemiBold"/>
                  <a:sym typeface="Fira Sans Extra Condensed SemiBold"/>
                </a:rPr>
                <a:t>Punto Referente</a:t>
              </a:r>
              <a:endParaRPr lang="es-ES_tradnl" sz="2133" kern="0" dirty="0">
                <a:solidFill>
                  <a:srgbClr val="191919"/>
                </a:solidFill>
                <a:latin typeface="Arial"/>
                <a:cs typeface="Arial"/>
                <a:sym typeface="Arial"/>
              </a:endParaRPr>
            </a:p>
          </p:txBody>
        </p:sp>
      </p:grpSp>
      <p:sp>
        <p:nvSpPr>
          <p:cNvPr id="40" name="Google Shape;918;p42">
            <a:extLst>
              <a:ext uri="{FF2B5EF4-FFF2-40B4-BE49-F238E27FC236}">
                <a16:creationId xmlns:a16="http://schemas.microsoft.com/office/drawing/2014/main" id="{17C1E91D-AF1F-B14D-91FB-A6CA7A26FB9E}"/>
              </a:ext>
            </a:extLst>
          </p:cNvPr>
          <p:cNvSpPr/>
          <p:nvPr/>
        </p:nvSpPr>
        <p:spPr>
          <a:xfrm flipH="1">
            <a:off x="427357" y="1290125"/>
            <a:ext cx="3540400" cy="670000"/>
          </a:xfrm>
          <a:prstGeom prst="roundRect">
            <a:avLst>
              <a:gd name="adj" fmla="val 16667"/>
            </a:avLst>
          </a:prstGeom>
          <a:solidFill>
            <a:srgbClr val="FF0000"/>
          </a:solidFill>
          <a:ln w="19050" cap="flat" cmpd="sng">
            <a:solidFill>
              <a:srgbClr val="000000"/>
            </a:solidFill>
            <a:prstDash val="solid"/>
            <a:round/>
            <a:headEnd type="none" w="sm" len="sm"/>
            <a:tailEnd type="none" w="sm" len="sm"/>
          </a:ln>
        </p:spPr>
        <p:txBody>
          <a:bodyPr spcFirstLastPara="1" wrap="square" lIns="121900" tIns="121900" rIns="121900" bIns="121900" anchor="b"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1" name="Google Shape;919;p42">
            <a:extLst>
              <a:ext uri="{FF2B5EF4-FFF2-40B4-BE49-F238E27FC236}">
                <a16:creationId xmlns:a16="http://schemas.microsoft.com/office/drawing/2014/main" id="{0058A879-6F73-DA48-9B75-4465784421A7}"/>
              </a:ext>
            </a:extLst>
          </p:cNvPr>
          <p:cNvSpPr/>
          <p:nvPr/>
        </p:nvSpPr>
        <p:spPr>
          <a:xfrm flipH="1">
            <a:off x="873414" y="1290125"/>
            <a:ext cx="2792800" cy="670000"/>
          </a:xfrm>
          <a:prstGeom prst="roundRect">
            <a:avLst>
              <a:gd name="adj" fmla="val 0"/>
            </a:avLst>
          </a:prstGeom>
          <a:noFill/>
          <a:ln>
            <a:noFill/>
          </a:ln>
        </p:spPr>
        <p:txBody>
          <a:bodyPr spcFirstLastPara="1" wrap="square" lIns="121900" tIns="121900" rIns="121900" bIns="121900" anchor="ctr" anchorCtr="0">
            <a:noAutofit/>
          </a:bodyPr>
          <a:lstStyle/>
          <a:p>
            <a:pPr algn="ctr" defTabSz="1219170">
              <a:buClr>
                <a:srgbClr val="000000"/>
              </a:buClr>
            </a:pPr>
            <a:r>
              <a:rPr lang="es-ES_tradnl" sz="2400" kern="0" dirty="0">
                <a:solidFill>
                  <a:srgbClr val="FFFFFF"/>
                </a:solidFill>
                <a:latin typeface="Arial" panose="020B0604020202020204" pitchFamily="34" charset="0"/>
                <a:ea typeface="Fira Sans Extra Condensed SemiBold"/>
                <a:cs typeface="Arial" panose="020B0604020202020204" pitchFamily="34" charset="0"/>
                <a:sym typeface="Fira Sans Extra Condensed SemiBold"/>
              </a:rPr>
              <a:t>Balanza de Kibble</a:t>
            </a:r>
          </a:p>
        </p:txBody>
      </p:sp>
      <p:sp>
        <p:nvSpPr>
          <p:cNvPr id="42" name="Google Shape;920;p42">
            <a:extLst>
              <a:ext uri="{FF2B5EF4-FFF2-40B4-BE49-F238E27FC236}">
                <a16:creationId xmlns:a16="http://schemas.microsoft.com/office/drawing/2014/main" id="{7A0DAA8E-B665-4042-8FFD-E091B79584C4}"/>
              </a:ext>
            </a:extLst>
          </p:cNvPr>
          <p:cNvSpPr/>
          <p:nvPr/>
        </p:nvSpPr>
        <p:spPr>
          <a:xfrm flipH="1">
            <a:off x="4298257" y="2480349"/>
            <a:ext cx="3540400" cy="3336400"/>
          </a:xfrm>
          <a:prstGeom prst="roundRect">
            <a:avLst>
              <a:gd name="adj" fmla="val 16667"/>
            </a:avLst>
          </a:prstGeom>
          <a:solidFill>
            <a:srgbClr val="EEEEED"/>
          </a:solidFill>
          <a:ln w="19050" cap="flat" cmpd="sng">
            <a:solidFill>
              <a:srgbClr val="191919"/>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191919"/>
              </a:solidFill>
              <a:effectLst/>
              <a:uLnTx/>
              <a:uFillTx/>
              <a:latin typeface="Fira Sans Extra Condensed SemiBold"/>
              <a:ea typeface="Fira Sans Extra Condensed SemiBold"/>
              <a:cs typeface="Fira Sans Extra Condensed SemiBold"/>
              <a:sym typeface="Fira Sans Extra Condensed SemiBold"/>
            </a:endParaRPr>
          </a:p>
        </p:txBody>
      </p:sp>
      <p:grpSp>
        <p:nvGrpSpPr>
          <p:cNvPr id="43" name="Google Shape;921;p42">
            <a:extLst>
              <a:ext uri="{FF2B5EF4-FFF2-40B4-BE49-F238E27FC236}">
                <a16:creationId xmlns:a16="http://schemas.microsoft.com/office/drawing/2014/main" id="{8325143C-B5C2-2B41-89DF-9601A29A38C2}"/>
              </a:ext>
            </a:extLst>
          </p:cNvPr>
          <p:cNvGrpSpPr/>
          <p:nvPr/>
        </p:nvGrpSpPr>
        <p:grpSpPr>
          <a:xfrm>
            <a:off x="4641446" y="2577160"/>
            <a:ext cx="2850953" cy="2649286"/>
            <a:chOff x="3481085" y="2292291"/>
            <a:chExt cx="2138215" cy="1986964"/>
          </a:xfrm>
        </p:grpSpPr>
        <p:sp>
          <p:nvSpPr>
            <p:cNvPr id="44" name="Google Shape;922;p42">
              <a:extLst>
                <a:ext uri="{FF2B5EF4-FFF2-40B4-BE49-F238E27FC236}">
                  <a16:creationId xmlns:a16="http://schemas.microsoft.com/office/drawing/2014/main" id="{3562E2C1-44F3-BF47-A937-BE71F7C7DDDE}"/>
                </a:ext>
              </a:extLst>
            </p:cNvPr>
            <p:cNvSpPr txBox="1"/>
            <p:nvPr/>
          </p:nvSpPr>
          <p:spPr>
            <a:xfrm flipH="1">
              <a:off x="3481085" y="2638555"/>
              <a:ext cx="2094600" cy="1640700"/>
            </a:xfrm>
            <a:prstGeom prst="rect">
              <a:avLst/>
            </a:prstGeom>
            <a:noFill/>
            <a:ln>
              <a:noFill/>
            </a:ln>
          </p:spPr>
          <p:txBody>
            <a:bodyPr spcFirstLastPara="1" wrap="square" lIns="121900" tIns="121900" rIns="121900" bIns="121900" anchor="t" anchorCtr="0">
              <a:noAutofit/>
            </a:bodyPr>
            <a:lstStyle/>
            <a:p>
              <a:pPr marL="285750" indent="-285750" algn="just">
                <a:buFont typeface="Arial" panose="020B0604020202020204" pitchFamily="34" charset="0"/>
                <a:buChar char="•"/>
              </a:pPr>
              <a:r>
                <a:rPr lang="es-CO" sz="1600" dirty="0"/>
                <a:t>Calculo de la masa a partir de la formula de la segunda ley de Newton</a:t>
              </a:r>
            </a:p>
            <a:p>
              <a:pPr algn="just"/>
              <a:endParaRPr lang="es-CO" sz="1600" dirty="0"/>
            </a:p>
            <a:p>
              <a:pPr algn="ctr"/>
              <a:r>
                <a:rPr lang="es-CO" sz="1600" b="1" dirty="0"/>
                <a:t>F = m * a</a:t>
              </a:r>
              <a:br>
                <a:rPr lang="es-CO" sz="1600" b="1" dirty="0"/>
              </a:br>
              <a:endParaRPr lang="es-CO" sz="1600" b="1" dirty="0"/>
            </a:p>
            <a:p>
              <a:pPr marL="285750" indent="-285750" algn="just">
                <a:buFont typeface="Arial" panose="020B0604020202020204" pitchFamily="34" charset="0"/>
                <a:buChar char="•"/>
              </a:pPr>
              <a:r>
                <a:rPr lang="es-CO" sz="1600" dirty="0"/>
                <a:t>Control de condiciones ambientales como humedad, temperatura y factor gravitacional</a:t>
              </a:r>
            </a:p>
          </p:txBody>
        </p:sp>
        <p:sp>
          <p:nvSpPr>
            <p:cNvPr id="45" name="Google Shape;923;p42">
              <a:extLst>
                <a:ext uri="{FF2B5EF4-FFF2-40B4-BE49-F238E27FC236}">
                  <a16:creationId xmlns:a16="http://schemas.microsoft.com/office/drawing/2014/main" id="{946675C2-7D69-6941-9DFD-431175BAFF31}"/>
                </a:ext>
              </a:extLst>
            </p:cNvPr>
            <p:cNvSpPr/>
            <p:nvPr/>
          </p:nvSpPr>
          <p:spPr>
            <a:xfrm flipH="1">
              <a:off x="3524700" y="2292291"/>
              <a:ext cx="2094600" cy="365700"/>
            </a:xfrm>
            <a:prstGeom prst="roundRect">
              <a:avLst>
                <a:gd name="adj" fmla="val 0"/>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dirty="0">
                  <a:solidFill>
                    <a:srgbClr val="191919"/>
                  </a:solidFill>
                  <a:latin typeface="Fira Sans Extra Condensed SemiBold"/>
                  <a:cs typeface="Arial"/>
                  <a:sym typeface="Fira Sans Extra Condensed SemiBold"/>
                </a:rPr>
                <a:t>Europa</a:t>
              </a:r>
              <a:endParaRPr sz="2133" kern="0" dirty="0">
                <a:solidFill>
                  <a:srgbClr val="191919"/>
                </a:solidFill>
                <a:latin typeface="Arial"/>
                <a:cs typeface="Arial"/>
                <a:sym typeface="Arial"/>
              </a:endParaRPr>
            </a:p>
          </p:txBody>
        </p:sp>
      </p:grpSp>
      <p:sp>
        <p:nvSpPr>
          <p:cNvPr id="46" name="Google Shape;924;p42">
            <a:extLst>
              <a:ext uri="{FF2B5EF4-FFF2-40B4-BE49-F238E27FC236}">
                <a16:creationId xmlns:a16="http://schemas.microsoft.com/office/drawing/2014/main" id="{29FB5A21-A5F7-2547-B6BA-80EE13BC6E85}"/>
              </a:ext>
            </a:extLst>
          </p:cNvPr>
          <p:cNvSpPr/>
          <p:nvPr/>
        </p:nvSpPr>
        <p:spPr>
          <a:xfrm flipH="1">
            <a:off x="4298257" y="1292340"/>
            <a:ext cx="3540400" cy="670000"/>
          </a:xfrm>
          <a:prstGeom prst="roundRect">
            <a:avLst>
              <a:gd name="adj" fmla="val 16667"/>
            </a:avLst>
          </a:prstGeom>
          <a:solidFill>
            <a:srgbClr val="FF5C66"/>
          </a:solidFill>
          <a:ln w="19050" cap="flat" cmpd="sng">
            <a:solidFill>
              <a:srgbClr val="000000"/>
            </a:solidFill>
            <a:prstDash val="solid"/>
            <a:round/>
            <a:headEnd type="none" w="sm" len="sm"/>
            <a:tailEnd type="none" w="sm" len="sm"/>
          </a:ln>
        </p:spPr>
        <p:txBody>
          <a:bodyPr spcFirstLastPara="1" wrap="square" lIns="121900" tIns="121900" rIns="121900" bIns="121900" anchor="b"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47" name="Google Shape;925;p42">
            <a:extLst>
              <a:ext uri="{FF2B5EF4-FFF2-40B4-BE49-F238E27FC236}">
                <a16:creationId xmlns:a16="http://schemas.microsoft.com/office/drawing/2014/main" id="{DF513627-E0A7-8048-ABB3-B7A25D2228D0}"/>
              </a:ext>
            </a:extLst>
          </p:cNvPr>
          <p:cNvSpPr/>
          <p:nvPr/>
        </p:nvSpPr>
        <p:spPr>
          <a:xfrm flipH="1">
            <a:off x="4699600" y="1292340"/>
            <a:ext cx="2792800" cy="670000"/>
          </a:xfrm>
          <a:prstGeom prst="roundRect">
            <a:avLst>
              <a:gd name="adj" fmla="val 0"/>
            </a:avLst>
          </a:prstGeom>
          <a:noFill/>
          <a:ln>
            <a:noFill/>
          </a:ln>
        </p:spPr>
        <p:txBody>
          <a:bodyPr spcFirstLastPara="1" wrap="square" lIns="121900" tIns="121900" rIns="121900" bIns="121900" anchor="ctr" anchorCtr="0">
            <a:noAutofit/>
          </a:bodyPr>
          <a:lstStyle/>
          <a:p>
            <a:pPr algn="ctr" defTabSz="1219170">
              <a:buClr>
                <a:srgbClr val="000000"/>
              </a:buClr>
            </a:pPr>
            <a:r>
              <a:rPr lang="es-ES_tradnl" sz="2000" kern="0" dirty="0">
                <a:solidFill>
                  <a:srgbClr val="FFFFFF"/>
                </a:solidFill>
                <a:latin typeface="Arial" panose="020B0604020202020204" pitchFamily="34" charset="0"/>
                <a:ea typeface="Fira Sans Extra Condensed SemiBold"/>
                <a:cs typeface="Arial" panose="020B0604020202020204" pitchFamily="34" charset="0"/>
                <a:sym typeface="Fira Sans Extra Condensed SemiBold"/>
              </a:rPr>
              <a:t>Norma metrológica Europea TUV / PTB</a:t>
            </a:r>
          </a:p>
        </p:txBody>
      </p:sp>
      <p:sp>
        <p:nvSpPr>
          <p:cNvPr id="48" name="Google Shape;926;p42">
            <a:extLst>
              <a:ext uri="{FF2B5EF4-FFF2-40B4-BE49-F238E27FC236}">
                <a16:creationId xmlns:a16="http://schemas.microsoft.com/office/drawing/2014/main" id="{9AC7982C-79DD-4F44-897E-199C5EF8F541}"/>
              </a:ext>
            </a:extLst>
          </p:cNvPr>
          <p:cNvSpPr/>
          <p:nvPr/>
        </p:nvSpPr>
        <p:spPr>
          <a:xfrm flipH="1">
            <a:off x="8163003" y="2461267"/>
            <a:ext cx="3540400" cy="3336400"/>
          </a:xfrm>
          <a:prstGeom prst="roundRect">
            <a:avLst>
              <a:gd name="adj" fmla="val 16667"/>
            </a:avLst>
          </a:prstGeom>
          <a:solidFill>
            <a:srgbClr val="EEEEED"/>
          </a:solidFill>
          <a:ln w="19050" cap="flat" cmpd="sng">
            <a:solidFill>
              <a:srgbClr val="191919"/>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191919"/>
              </a:solidFill>
              <a:effectLst/>
              <a:uLnTx/>
              <a:uFillTx/>
              <a:latin typeface="Fira Sans Extra Condensed SemiBold"/>
              <a:ea typeface="Fira Sans Extra Condensed SemiBold"/>
              <a:cs typeface="Fira Sans Extra Condensed SemiBold"/>
              <a:sym typeface="Fira Sans Extra Condensed SemiBold"/>
            </a:endParaRPr>
          </a:p>
        </p:txBody>
      </p:sp>
      <p:grpSp>
        <p:nvGrpSpPr>
          <p:cNvPr id="49" name="Google Shape;927;p42">
            <a:extLst>
              <a:ext uri="{FF2B5EF4-FFF2-40B4-BE49-F238E27FC236}">
                <a16:creationId xmlns:a16="http://schemas.microsoft.com/office/drawing/2014/main" id="{AEE93A4B-637B-124B-B4A7-26066FA649A4}"/>
              </a:ext>
            </a:extLst>
          </p:cNvPr>
          <p:cNvGrpSpPr/>
          <p:nvPr/>
        </p:nvGrpSpPr>
        <p:grpSpPr>
          <a:xfrm>
            <a:off x="8349758" y="2576837"/>
            <a:ext cx="3028841" cy="2646430"/>
            <a:chOff x="6262319" y="1932628"/>
            <a:chExt cx="2271631" cy="1984823"/>
          </a:xfrm>
        </p:grpSpPr>
        <p:sp>
          <p:nvSpPr>
            <p:cNvPr id="50" name="Google Shape;928;p42">
              <a:extLst>
                <a:ext uri="{FF2B5EF4-FFF2-40B4-BE49-F238E27FC236}">
                  <a16:creationId xmlns:a16="http://schemas.microsoft.com/office/drawing/2014/main" id="{A10B2D36-C0DE-CA4F-84CA-8B46B6011650}"/>
                </a:ext>
              </a:extLst>
            </p:cNvPr>
            <p:cNvSpPr txBox="1"/>
            <p:nvPr/>
          </p:nvSpPr>
          <p:spPr>
            <a:xfrm flipH="1">
              <a:off x="6262319" y="2276751"/>
              <a:ext cx="2203638" cy="1640700"/>
            </a:xfrm>
            <a:prstGeom prst="rect">
              <a:avLst/>
            </a:prstGeom>
            <a:noFill/>
            <a:ln>
              <a:noFill/>
            </a:ln>
          </p:spPr>
          <p:txBody>
            <a:bodyPr spcFirstLastPara="1" wrap="square" lIns="121900" tIns="121900" rIns="121900" bIns="121900" anchor="t" anchorCtr="0">
              <a:noAutofit/>
            </a:bodyPr>
            <a:lstStyle/>
            <a:p>
              <a:pPr marL="285750" indent="-285750" algn="just">
                <a:buFont typeface="Arial" panose="020B0604020202020204" pitchFamily="34" charset="0"/>
                <a:buChar char="•"/>
              </a:pPr>
              <a:r>
                <a:rPr lang="es-CO" sz="1600" dirty="0"/>
                <a:t>Referenciación Jerárquica de masas patrón</a:t>
              </a:r>
            </a:p>
            <a:p>
              <a:pPr marL="285750" indent="-285750" algn="just">
                <a:buFont typeface="Arial" panose="020B0604020202020204" pitchFamily="34" charset="0"/>
                <a:buChar char="•"/>
              </a:pPr>
              <a:endParaRPr lang="es-CO" sz="1600" dirty="0"/>
            </a:p>
            <a:p>
              <a:pPr marL="285750" indent="-285750" algn="just">
                <a:buFont typeface="Arial" panose="020B0604020202020204" pitchFamily="34" charset="0"/>
                <a:buChar char="•"/>
              </a:pPr>
              <a:r>
                <a:rPr lang="es-CO" sz="1600" dirty="0"/>
                <a:t>Acumulación de incertidumbre en el patrón de referencia</a:t>
              </a:r>
            </a:p>
            <a:p>
              <a:pPr marL="285750" indent="-285750" algn="just">
                <a:buFont typeface="Arial" panose="020B0604020202020204" pitchFamily="34" charset="0"/>
                <a:buChar char="•"/>
              </a:pPr>
              <a:endParaRPr lang="es-CO" sz="1600" dirty="0"/>
            </a:p>
            <a:p>
              <a:pPr marL="285750" indent="-285750" algn="just">
                <a:buFont typeface="Arial" panose="020B0604020202020204" pitchFamily="34" charset="0"/>
                <a:buChar char="•"/>
              </a:pPr>
              <a:r>
                <a:rPr lang="es-CO" sz="1600" dirty="0"/>
                <a:t>Sensibilidad a factores externos</a:t>
              </a:r>
            </a:p>
          </p:txBody>
        </p:sp>
        <p:sp>
          <p:nvSpPr>
            <p:cNvPr id="51" name="Google Shape;929;p42">
              <a:extLst>
                <a:ext uri="{FF2B5EF4-FFF2-40B4-BE49-F238E27FC236}">
                  <a16:creationId xmlns:a16="http://schemas.microsoft.com/office/drawing/2014/main" id="{3E33F34D-1A0A-5446-854F-ECAE495455FD}"/>
                </a:ext>
              </a:extLst>
            </p:cNvPr>
            <p:cNvSpPr/>
            <p:nvPr/>
          </p:nvSpPr>
          <p:spPr>
            <a:xfrm flipH="1">
              <a:off x="6439350" y="1932628"/>
              <a:ext cx="2094600" cy="365700"/>
            </a:xfrm>
            <a:prstGeom prst="roundRect">
              <a:avLst>
                <a:gd name="adj" fmla="val 0"/>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dirty="0">
                  <a:solidFill>
                    <a:srgbClr val="191919"/>
                  </a:solidFill>
                  <a:latin typeface="Fira Sans Extra Condensed SemiBold"/>
                  <a:ea typeface="Fira Sans Extra Condensed SemiBold"/>
                  <a:cs typeface="Fira Sans Extra Condensed SemiBold"/>
                  <a:sym typeface="Fira Sans Extra Condensed SemiBold"/>
                </a:rPr>
                <a:t>INM</a:t>
              </a:r>
              <a:endParaRPr sz="2133" kern="0" dirty="0">
                <a:solidFill>
                  <a:srgbClr val="191919"/>
                </a:solidFill>
                <a:latin typeface="Arial"/>
                <a:cs typeface="Arial"/>
                <a:sym typeface="Arial"/>
              </a:endParaRPr>
            </a:p>
          </p:txBody>
        </p:sp>
      </p:grpSp>
      <p:sp>
        <p:nvSpPr>
          <p:cNvPr id="52" name="Google Shape;930;p42">
            <a:extLst>
              <a:ext uri="{FF2B5EF4-FFF2-40B4-BE49-F238E27FC236}">
                <a16:creationId xmlns:a16="http://schemas.microsoft.com/office/drawing/2014/main" id="{20003E84-EC93-B348-9A4B-B730FA622777}"/>
              </a:ext>
            </a:extLst>
          </p:cNvPr>
          <p:cNvSpPr/>
          <p:nvPr/>
        </p:nvSpPr>
        <p:spPr>
          <a:xfrm flipH="1">
            <a:off x="8153400" y="1290125"/>
            <a:ext cx="3540400" cy="670000"/>
          </a:xfrm>
          <a:prstGeom prst="roundRect">
            <a:avLst>
              <a:gd name="adj" fmla="val 16667"/>
            </a:avLst>
          </a:prstGeom>
          <a:solidFill>
            <a:srgbClr val="FFA59A"/>
          </a:solidFill>
          <a:ln w="19050" cap="flat" cmpd="sng">
            <a:solidFill>
              <a:srgbClr val="000000"/>
            </a:solidFill>
            <a:prstDash val="solid"/>
            <a:round/>
            <a:headEnd type="none" w="sm" len="sm"/>
            <a:tailEnd type="none" w="sm" len="sm"/>
          </a:ln>
        </p:spPr>
        <p:txBody>
          <a:bodyPr spcFirstLastPara="1" wrap="square" lIns="121900" tIns="121900" rIns="121900" bIns="121900" anchor="b"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3" name="Google Shape;931;p42">
            <a:extLst>
              <a:ext uri="{FF2B5EF4-FFF2-40B4-BE49-F238E27FC236}">
                <a16:creationId xmlns:a16="http://schemas.microsoft.com/office/drawing/2014/main" id="{2241B71C-36CC-0A4D-98A0-C15DB6C278D3}"/>
              </a:ext>
            </a:extLst>
          </p:cNvPr>
          <p:cNvSpPr/>
          <p:nvPr/>
        </p:nvSpPr>
        <p:spPr>
          <a:xfrm flipH="1">
            <a:off x="8393582" y="1433346"/>
            <a:ext cx="2990984" cy="670000"/>
          </a:xfrm>
          <a:prstGeom prst="roundRect">
            <a:avLst>
              <a:gd name="adj" fmla="val 0"/>
            </a:avLst>
          </a:prstGeom>
          <a:noFill/>
          <a:ln>
            <a:noFill/>
          </a:ln>
        </p:spPr>
        <p:txBody>
          <a:bodyPr spcFirstLastPara="1" wrap="square" lIns="121900" tIns="121900" rIns="121900" bIns="121900" anchor="ctr" anchorCtr="0">
            <a:noAutofit/>
          </a:bodyPr>
          <a:lstStyle/>
          <a:p>
            <a:pPr algn="ctr" defTabSz="1219170">
              <a:buClr>
                <a:srgbClr val="000000"/>
              </a:buClr>
            </a:pPr>
            <a:r>
              <a:rPr lang="es-ES_tradnl" sz="2000" kern="0" dirty="0">
                <a:solidFill>
                  <a:srgbClr val="FFFFFF"/>
                </a:solidFill>
                <a:latin typeface="Arial" panose="020B0604020202020204" pitchFamily="34" charset="0"/>
                <a:ea typeface="Fira Sans Extra Condensed SemiBold"/>
                <a:cs typeface="Arial" panose="020B0604020202020204" pitchFamily="34" charset="0"/>
                <a:sym typeface="Fira Sans Extra Condensed SemiBold"/>
              </a:rPr>
              <a:t>Método según norma metrológica colombiana</a:t>
            </a:r>
          </a:p>
          <a:p>
            <a:pPr algn="ctr" defTabSz="1219170">
              <a:buClr>
                <a:srgbClr val="000000"/>
              </a:buClr>
            </a:pPr>
            <a:endParaRPr sz="2133" kern="0" dirty="0">
              <a:solidFill>
                <a:srgbClr val="FFFFFF"/>
              </a:solidFill>
              <a:latin typeface="Fira Sans Extra Condensed SemiBold"/>
              <a:ea typeface="Fira Sans Extra Condensed SemiBold"/>
              <a:cs typeface="Fira Sans Extra Condensed SemiBold"/>
              <a:sym typeface="Fira Sans Extra Condensed SemiBold"/>
            </a:endParaRPr>
          </a:p>
        </p:txBody>
      </p:sp>
      <p:cxnSp>
        <p:nvCxnSpPr>
          <p:cNvPr id="54" name="Google Shape;932;p42">
            <a:extLst>
              <a:ext uri="{FF2B5EF4-FFF2-40B4-BE49-F238E27FC236}">
                <a16:creationId xmlns:a16="http://schemas.microsoft.com/office/drawing/2014/main" id="{417964A3-89E8-9547-8C75-A671356C3370}"/>
              </a:ext>
            </a:extLst>
          </p:cNvPr>
          <p:cNvCxnSpPr>
            <a:stCxn id="40" idx="1"/>
            <a:endCxn id="46" idx="3"/>
          </p:cNvCxnSpPr>
          <p:nvPr/>
        </p:nvCxnSpPr>
        <p:spPr>
          <a:xfrm>
            <a:off x="3967757" y="1625125"/>
            <a:ext cx="330500" cy="2215"/>
          </a:xfrm>
          <a:prstGeom prst="bentConnector3">
            <a:avLst>
              <a:gd name="adj1" fmla="val 50000"/>
            </a:avLst>
          </a:prstGeom>
          <a:noFill/>
          <a:ln w="19050" cap="flat" cmpd="sng">
            <a:solidFill>
              <a:srgbClr val="191919"/>
            </a:solidFill>
            <a:prstDash val="dash"/>
            <a:round/>
            <a:headEnd type="none" w="med" len="med"/>
            <a:tailEnd type="none" w="med" len="med"/>
          </a:ln>
        </p:spPr>
      </p:cxnSp>
      <p:cxnSp>
        <p:nvCxnSpPr>
          <p:cNvPr id="55" name="Google Shape;933;p42">
            <a:extLst>
              <a:ext uri="{FF2B5EF4-FFF2-40B4-BE49-F238E27FC236}">
                <a16:creationId xmlns:a16="http://schemas.microsoft.com/office/drawing/2014/main" id="{4A9722CF-BC2A-B046-AF4E-77F2E039921D}"/>
              </a:ext>
            </a:extLst>
          </p:cNvPr>
          <p:cNvCxnSpPr>
            <a:stCxn id="46" idx="1"/>
            <a:endCxn id="52" idx="3"/>
          </p:cNvCxnSpPr>
          <p:nvPr/>
        </p:nvCxnSpPr>
        <p:spPr>
          <a:xfrm flipV="1">
            <a:off x="7838657" y="1625125"/>
            <a:ext cx="314743" cy="2215"/>
          </a:xfrm>
          <a:prstGeom prst="bentConnector3">
            <a:avLst>
              <a:gd name="adj1" fmla="val 50000"/>
            </a:avLst>
          </a:prstGeom>
          <a:noFill/>
          <a:ln w="19050" cap="flat" cmpd="sng">
            <a:solidFill>
              <a:srgbClr val="191919"/>
            </a:solidFill>
            <a:prstDash val="dash"/>
            <a:round/>
            <a:headEnd type="none" w="med" len="med"/>
            <a:tailEnd type="none" w="med" len="med"/>
          </a:ln>
        </p:spPr>
      </p:cxnSp>
    </p:spTree>
    <p:extLst>
      <p:ext uri="{BB962C8B-B14F-4D97-AF65-F5344CB8AC3E}">
        <p14:creationId xmlns:p14="http://schemas.microsoft.com/office/powerpoint/2010/main" val="426923883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18</a:t>
            </a:fld>
            <a:endParaRPr lang="es-CO"/>
          </a:p>
        </p:txBody>
      </p:sp>
      <p:graphicFrame>
        <p:nvGraphicFramePr>
          <p:cNvPr id="2" name="Diagram 1">
            <a:extLst>
              <a:ext uri="{FF2B5EF4-FFF2-40B4-BE49-F238E27FC236}">
                <a16:creationId xmlns:a16="http://schemas.microsoft.com/office/drawing/2014/main" id="{EA90B507-44C3-184D-8D0D-25F43CEDC7DD}"/>
              </a:ext>
            </a:extLst>
          </p:cNvPr>
          <p:cNvGraphicFramePr/>
          <p:nvPr>
            <p:extLst>
              <p:ext uri="{D42A27DB-BD31-4B8C-83A1-F6EECF244321}">
                <p14:modId xmlns:p14="http://schemas.microsoft.com/office/powerpoint/2010/main" val="1053608448"/>
              </p:ext>
            </p:extLst>
          </p:nvPr>
        </p:nvGraphicFramePr>
        <p:xfrm>
          <a:off x="4235372" y="756259"/>
          <a:ext cx="9321801" cy="5923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a:extLst>
              <a:ext uri="{FF2B5EF4-FFF2-40B4-BE49-F238E27FC236}">
                <a16:creationId xmlns:a16="http://schemas.microsoft.com/office/drawing/2014/main" id="{3CC2A78C-1653-4544-A35B-B5F1ABA60FDA}"/>
              </a:ext>
            </a:extLst>
          </p:cNvPr>
          <p:cNvSpPr txBox="1"/>
          <p:nvPr/>
        </p:nvSpPr>
        <p:spPr>
          <a:xfrm>
            <a:off x="3539591" y="170761"/>
            <a:ext cx="5141393" cy="1077218"/>
          </a:xfrm>
          <a:prstGeom prst="rect">
            <a:avLst/>
          </a:prstGeom>
          <a:noFill/>
        </p:spPr>
        <p:txBody>
          <a:bodyPr wrap="square" rtlCol="0">
            <a:spAutoFit/>
          </a:bodyPr>
          <a:lstStyle/>
          <a:p>
            <a:pPr eaLnBrk="1" hangingPunct="1">
              <a:spcBef>
                <a:spcPct val="50000"/>
              </a:spcBef>
              <a:spcAft>
                <a:spcPct val="0"/>
              </a:spcAft>
              <a:buClrTx/>
            </a:pPr>
            <a:r>
              <a:rPr lang="es-ES_tradnl" altLang="zh-CN" sz="3200" b="1" dirty="0">
                <a:ea typeface="宋体" panose="02010600030101010101" pitchFamily="2" charset="-122"/>
              </a:rPr>
              <a:t>ESTRUCTURA COLOMBIANA</a:t>
            </a:r>
            <a:endParaRPr lang="es-ES_tradnl" altLang="zh-CN" sz="3200" b="1" dirty="0">
              <a:solidFill>
                <a:schemeClr val="tx1"/>
              </a:solidFill>
              <a:ea typeface="宋体" panose="02010600030101010101" pitchFamily="2" charset="-122"/>
            </a:endParaRPr>
          </a:p>
          <a:p>
            <a:endParaRPr lang="es-ES_tradnl" sz="3200" b="1" dirty="0"/>
          </a:p>
        </p:txBody>
      </p:sp>
      <p:sp>
        <p:nvSpPr>
          <p:cNvPr id="29" name="TextBox 28">
            <a:extLst>
              <a:ext uri="{FF2B5EF4-FFF2-40B4-BE49-F238E27FC236}">
                <a16:creationId xmlns:a16="http://schemas.microsoft.com/office/drawing/2014/main" id="{B8CDBA96-6477-BF44-A23D-96545A4A4470}"/>
              </a:ext>
            </a:extLst>
          </p:cNvPr>
          <p:cNvSpPr txBox="1"/>
          <p:nvPr/>
        </p:nvSpPr>
        <p:spPr>
          <a:xfrm>
            <a:off x="219075" y="1439366"/>
            <a:ext cx="6098058" cy="4524315"/>
          </a:xfrm>
          <a:prstGeom prst="rect">
            <a:avLst/>
          </a:prstGeom>
          <a:noFill/>
        </p:spPr>
        <p:txBody>
          <a:bodyPr wrap="square">
            <a:spAutoFit/>
          </a:bodyPr>
          <a:lstStyle/>
          <a:p>
            <a:r>
              <a:rPr lang="es-CL" dirty="0"/>
              <a:t>Existen 128 laboratorios acreditados en Colombia en las siguientes magnitudes: </a:t>
            </a:r>
          </a:p>
          <a:p>
            <a:endParaRPr lang="es-CL" dirty="0"/>
          </a:p>
          <a:p>
            <a:pPr marL="285750" indent="-285750">
              <a:buFont typeface="Arial" panose="020B0604020202020204" pitchFamily="34" charset="0"/>
              <a:buChar char="•"/>
            </a:pPr>
            <a:r>
              <a:rPr lang="es-CL" dirty="0"/>
              <a:t>Presión</a:t>
            </a:r>
          </a:p>
          <a:p>
            <a:pPr marL="285750" indent="-285750">
              <a:buFont typeface="Arial" panose="020B0604020202020204" pitchFamily="34" charset="0"/>
              <a:buChar char="•"/>
            </a:pPr>
            <a:r>
              <a:rPr lang="es-CL" dirty="0"/>
              <a:t>Temperatura</a:t>
            </a:r>
          </a:p>
          <a:p>
            <a:pPr marL="285750" indent="-285750">
              <a:buFont typeface="Arial" panose="020B0604020202020204" pitchFamily="34" charset="0"/>
              <a:buChar char="•"/>
            </a:pPr>
            <a:r>
              <a:rPr lang="es-CL" dirty="0"/>
              <a:t>Masa</a:t>
            </a:r>
          </a:p>
          <a:p>
            <a:pPr marL="285750" indent="-285750">
              <a:buFont typeface="Arial" panose="020B0604020202020204" pitchFamily="34" charset="0"/>
              <a:buChar char="•"/>
            </a:pPr>
            <a:r>
              <a:rPr lang="es-CL" dirty="0"/>
              <a:t>Volumen </a:t>
            </a:r>
          </a:p>
          <a:p>
            <a:pPr marL="285750" indent="-285750">
              <a:buFont typeface="Arial" panose="020B0604020202020204" pitchFamily="34" charset="0"/>
              <a:buChar char="•"/>
            </a:pPr>
            <a:r>
              <a:rPr lang="es-CL" dirty="0"/>
              <a:t>Nivel</a:t>
            </a:r>
          </a:p>
          <a:p>
            <a:pPr marL="285750" indent="-285750">
              <a:buFont typeface="Arial" panose="020B0604020202020204" pitchFamily="34" charset="0"/>
              <a:buChar char="•"/>
            </a:pPr>
            <a:r>
              <a:rPr lang="es-CL" dirty="0"/>
              <a:t>Humedad relativa</a:t>
            </a:r>
          </a:p>
          <a:p>
            <a:pPr marL="285750" indent="-285750">
              <a:buFont typeface="Arial" panose="020B0604020202020204" pitchFamily="34" charset="0"/>
              <a:buChar char="•"/>
            </a:pPr>
            <a:r>
              <a:rPr lang="es-CL" dirty="0"/>
              <a:t>Fuerza, dureza</a:t>
            </a:r>
          </a:p>
          <a:p>
            <a:pPr marL="285750" indent="-285750">
              <a:buFont typeface="Arial" panose="020B0604020202020204" pitchFamily="34" charset="0"/>
              <a:buChar char="•"/>
            </a:pPr>
            <a:r>
              <a:rPr lang="es-CL" dirty="0"/>
              <a:t>Fotometría</a:t>
            </a:r>
          </a:p>
          <a:p>
            <a:pPr marL="285750" indent="-285750">
              <a:buFont typeface="Arial" panose="020B0604020202020204" pitchFamily="34" charset="0"/>
              <a:buChar char="•"/>
            </a:pPr>
            <a:r>
              <a:rPr lang="es-CL" dirty="0"/>
              <a:t>Tiempo</a:t>
            </a:r>
          </a:p>
          <a:p>
            <a:pPr marL="285750" indent="-285750">
              <a:buFont typeface="Arial" panose="020B0604020202020204" pitchFamily="34" charset="0"/>
              <a:buChar char="•"/>
            </a:pPr>
            <a:r>
              <a:rPr lang="es-CL" dirty="0"/>
              <a:t>Presión acústica</a:t>
            </a:r>
          </a:p>
          <a:p>
            <a:pPr marL="285750" indent="-285750">
              <a:buFont typeface="Arial" panose="020B0604020202020204" pitchFamily="34" charset="0"/>
              <a:buChar char="•"/>
            </a:pPr>
            <a:r>
              <a:rPr lang="es-CL" dirty="0"/>
              <a:t>Conductividad</a:t>
            </a:r>
          </a:p>
          <a:p>
            <a:pPr marL="285750" indent="-285750">
              <a:buFont typeface="Arial" panose="020B0604020202020204" pitchFamily="34" charset="0"/>
              <a:buChar char="•"/>
            </a:pPr>
            <a:r>
              <a:rPr lang="es-CL" dirty="0"/>
              <a:t>Espectrofotometría</a:t>
            </a:r>
          </a:p>
          <a:p>
            <a:pPr marL="285750" indent="-285750">
              <a:buFont typeface="Arial" panose="020B0604020202020204" pitchFamily="34" charset="0"/>
              <a:buChar char="•"/>
            </a:pPr>
            <a:r>
              <a:rPr lang="es-CL" dirty="0"/>
              <a:t>pH</a:t>
            </a:r>
          </a:p>
        </p:txBody>
      </p:sp>
    </p:spTree>
    <p:extLst>
      <p:ext uri="{BB962C8B-B14F-4D97-AF65-F5344CB8AC3E}">
        <p14:creationId xmlns:p14="http://schemas.microsoft.com/office/powerpoint/2010/main" val="425488044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19</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3110281" y="148402"/>
            <a:ext cx="6298472" cy="584775"/>
          </a:xfrm>
          <a:prstGeom prst="rect">
            <a:avLst/>
          </a:prstGeom>
          <a:noFill/>
        </p:spPr>
        <p:txBody>
          <a:bodyPr wrap="square" rtlCol="0">
            <a:spAutoFit/>
          </a:bodyPr>
          <a:lstStyle/>
          <a:p>
            <a:pPr>
              <a:spcBef>
                <a:spcPct val="50000"/>
              </a:spcBef>
              <a:spcAft>
                <a:spcPct val="0"/>
              </a:spcAft>
            </a:pPr>
            <a:r>
              <a:rPr lang="es-ES" sz="3200" b="1" dirty="0">
                <a:ea typeface="宋体" panose="02010600030101010101" pitchFamily="2" charset="-122"/>
              </a:rPr>
              <a:t>PROCESO  METROLÓGICO (MASA)</a:t>
            </a:r>
            <a:endParaRPr lang="es-CO" sz="3200" b="1" dirty="0">
              <a:ea typeface="宋体" panose="02010600030101010101" pitchFamily="2" charset="-122"/>
            </a:endParaRPr>
          </a:p>
        </p:txBody>
      </p:sp>
      <p:sp>
        <p:nvSpPr>
          <p:cNvPr id="72" name="Rectángulo 66">
            <a:extLst>
              <a:ext uri="{FF2B5EF4-FFF2-40B4-BE49-F238E27FC236}">
                <a16:creationId xmlns:a16="http://schemas.microsoft.com/office/drawing/2014/main" id="{7D8B86F1-63A2-D246-A732-4C57D09D3433}"/>
              </a:ext>
            </a:extLst>
          </p:cNvPr>
          <p:cNvSpPr/>
          <p:nvPr/>
        </p:nvSpPr>
        <p:spPr>
          <a:xfrm>
            <a:off x="75669" y="3480553"/>
            <a:ext cx="1268967" cy="369332"/>
          </a:xfrm>
          <a:prstGeom prst="rect">
            <a:avLst/>
          </a:prstGeom>
          <a:ln w="38100">
            <a:solidFill>
              <a:srgbClr val="002060"/>
            </a:solidFill>
          </a:ln>
        </p:spPr>
        <p:txBody>
          <a:bodyPr wrap="square">
            <a:spAutoFit/>
          </a:bodyPr>
          <a:lstStyle/>
          <a:p>
            <a:pPr algn="just" defTabSz="914377"/>
            <a:r>
              <a:rPr lang="es-CO" sz="900" b="1" dirty="0">
                <a:solidFill>
                  <a:srgbClr val="000000"/>
                </a:solidFill>
                <a:latin typeface="Century Gothic" panose="020B0502020202020204" pitchFamily="34" charset="0"/>
              </a:rPr>
              <a:t>Evaluación de ofertas de servicio</a:t>
            </a:r>
            <a:endParaRPr lang="pt-BR" sz="900" b="1" dirty="0">
              <a:solidFill>
                <a:srgbClr val="000000"/>
              </a:solidFill>
              <a:latin typeface="Century Gothic" panose="020B0502020202020204" pitchFamily="34" charset="0"/>
            </a:endParaRPr>
          </a:p>
        </p:txBody>
      </p:sp>
      <p:sp>
        <p:nvSpPr>
          <p:cNvPr id="73" name="Rectángulo 66">
            <a:extLst>
              <a:ext uri="{FF2B5EF4-FFF2-40B4-BE49-F238E27FC236}">
                <a16:creationId xmlns:a16="http://schemas.microsoft.com/office/drawing/2014/main" id="{A8BC0265-821B-344C-8847-84EED8C08164}"/>
              </a:ext>
            </a:extLst>
          </p:cNvPr>
          <p:cNvSpPr/>
          <p:nvPr/>
        </p:nvSpPr>
        <p:spPr>
          <a:xfrm>
            <a:off x="119336" y="2292591"/>
            <a:ext cx="1181634" cy="553998"/>
          </a:xfrm>
          <a:prstGeom prst="rect">
            <a:avLst/>
          </a:prstGeom>
          <a:ln w="38100">
            <a:solidFill>
              <a:srgbClr val="002060"/>
            </a:solidFill>
          </a:ln>
        </p:spPr>
        <p:txBody>
          <a:bodyPr wrap="square">
            <a:spAutoFit/>
          </a:bodyPr>
          <a:lstStyle/>
          <a:p>
            <a:pPr algn="ctr" defTabSz="914377"/>
            <a:r>
              <a:rPr lang="es-ES" sz="1000" b="1" dirty="0">
                <a:solidFill>
                  <a:srgbClr val="FF0000"/>
                </a:solidFill>
                <a:latin typeface="Century Gothic" panose="020B0502020202020204" pitchFamily="34" charset="0"/>
              </a:rPr>
              <a:t>REQUERIMIENTO DE CALIBRACIÓN</a:t>
            </a:r>
            <a:endParaRPr lang="es-CO" sz="900" b="1" dirty="0">
              <a:solidFill>
                <a:srgbClr val="000000">
                  <a:lumMod val="75000"/>
                  <a:lumOff val="25000"/>
                </a:srgbClr>
              </a:solidFill>
              <a:latin typeface="Century Gothic" panose="020B0502020202020204" pitchFamily="34" charset="0"/>
            </a:endParaRPr>
          </a:p>
        </p:txBody>
      </p:sp>
      <p:cxnSp>
        <p:nvCxnSpPr>
          <p:cNvPr id="74" name="Straight Arrow Connector 73">
            <a:extLst>
              <a:ext uri="{FF2B5EF4-FFF2-40B4-BE49-F238E27FC236}">
                <a16:creationId xmlns:a16="http://schemas.microsoft.com/office/drawing/2014/main" id="{EAA849D4-08D9-914D-9F86-773CBB3417EE}"/>
              </a:ext>
            </a:extLst>
          </p:cNvPr>
          <p:cNvCxnSpPr>
            <a:cxnSpLocks/>
            <a:stCxn id="73" idx="2"/>
            <a:endCxn id="72" idx="0"/>
          </p:cNvCxnSpPr>
          <p:nvPr/>
        </p:nvCxnSpPr>
        <p:spPr>
          <a:xfrm>
            <a:off x="710153" y="2846589"/>
            <a:ext cx="0" cy="633964"/>
          </a:xfrm>
          <a:prstGeom prst="straightConnector1">
            <a:avLst/>
          </a:prstGeom>
          <a:noFill/>
          <a:ln w="38100" cap="flat" cmpd="sng" algn="ctr">
            <a:solidFill>
              <a:srgbClr val="002060"/>
            </a:solidFill>
            <a:prstDash val="solid"/>
            <a:miter lim="800000"/>
            <a:tailEnd type="triangle"/>
          </a:ln>
          <a:effectLst/>
        </p:spPr>
      </p:cxnSp>
      <p:cxnSp>
        <p:nvCxnSpPr>
          <p:cNvPr id="75" name="Conector recto de flecha 19">
            <a:extLst>
              <a:ext uri="{FF2B5EF4-FFF2-40B4-BE49-F238E27FC236}">
                <a16:creationId xmlns:a16="http://schemas.microsoft.com/office/drawing/2014/main" id="{D563C121-5982-4646-BD19-F5D30FFF9A97}"/>
              </a:ext>
            </a:extLst>
          </p:cNvPr>
          <p:cNvCxnSpPr>
            <a:cxnSpLocks/>
          </p:cNvCxnSpPr>
          <p:nvPr/>
        </p:nvCxnSpPr>
        <p:spPr>
          <a:xfrm flipV="1">
            <a:off x="183854" y="4182820"/>
            <a:ext cx="11811612" cy="38870"/>
          </a:xfrm>
          <a:prstGeom prst="straightConnector1">
            <a:avLst/>
          </a:prstGeom>
          <a:noFill/>
          <a:ln w="57150" cap="flat" cmpd="sng" algn="ctr">
            <a:solidFill>
              <a:srgbClr val="002060"/>
            </a:solidFill>
            <a:prstDash val="sysDash"/>
            <a:miter lim="800000"/>
            <a:tailEnd type="triangle"/>
          </a:ln>
          <a:effectLst/>
        </p:spPr>
      </p:cxnSp>
      <p:sp>
        <p:nvSpPr>
          <p:cNvPr id="76" name="Rectángulo 44">
            <a:extLst>
              <a:ext uri="{FF2B5EF4-FFF2-40B4-BE49-F238E27FC236}">
                <a16:creationId xmlns:a16="http://schemas.microsoft.com/office/drawing/2014/main" id="{3B89D99B-8073-EB44-9BF0-6B5698FEADB0}"/>
              </a:ext>
            </a:extLst>
          </p:cNvPr>
          <p:cNvSpPr/>
          <p:nvPr/>
        </p:nvSpPr>
        <p:spPr>
          <a:xfrm>
            <a:off x="929087" y="4725782"/>
            <a:ext cx="1040692" cy="707886"/>
          </a:xfrm>
          <a:prstGeom prst="rect">
            <a:avLst/>
          </a:prstGeom>
          <a:ln w="38100">
            <a:solidFill>
              <a:srgbClr val="002060"/>
            </a:solidFill>
          </a:ln>
        </p:spPr>
        <p:txBody>
          <a:bodyPr wrap="square">
            <a:spAutoFit/>
          </a:bodyPr>
          <a:lstStyle/>
          <a:p>
            <a:pPr algn="ctr" defTabSz="914377"/>
            <a:r>
              <a:rPr lang="es-CO" sz="1000" b="1" dirty="0">
                <a:solidFill>
                  <a:srgbClr val="000000"/>
                </a:solidFill>
                <a:latin typeface="Century Gothic" panose="020B0502020202020204" pitchFamily="34" charset="0"/>
              </a:rPr>
              <a:t>Orden de compra / Generación de contrato</a:t>
            </a:r>
          </a:p>
        </p:txBody>
      </p:sp>
      <p:cxnSp>
        <p:nvCxnSpPr>
          <p:cNvPr id="77" name="Conector: angular 67">
            <a:extLst>
              <a:ext uri="{FF2B5EF4-FFF2-40B4-BE49-F238E27FC236}">
                <a16:creationId xmlns:a16="http://schemas.microsoft.com/office/drawing/2014/main" id="{CD3D0FCC-A918-E644-A966-4CE5706FADBB}"/>
              </a:ext>
            </a:extLst>
          </p:cNvPr>
          <p:cNvCxnSpPr>
            <a:cxnSpLocks/>
            <a:stCxn id="72" idx="2"/>
            <a:endCxn id="76" idx="1"/>
          </p:cNvCxnSpPr>
          <p:nvPr/>
        </p:nvCxnSpPr>
        <p:spPr>
          <a:xfrm rot="16200000" flipH="1">
            <a:off x="204700" y="4355338"/>
            <a:ext cx="1229840" cy="218934"/>
          </a:xfrm>
          <a:prstGeom prst="bentConnector2">
            <a:avLst/>
          </a:prstGeom>
          <a:noFill/>
          <a:ln w="38100" cap="flat" cmpd="sng" algn="ctr">
            <a:solidFill>
              <a:srgbClr val="002060"/>
            </a:solidFill>
            <a:prstDash val="solid"/>
            <a:miter lim="800000"/>
            <a:tailEnd type="triangle"/>
          </a:ln>
          <a:effectLst/>
        </p:spPr>
      </p:cxnSp>
      <p:sp>
        <p:nvSpPr>
          <p:cNvPr id="78" name="Rectángulo 32">
            <a:extLst>
              <a:ext uri="{FF2B5EF4-FFF2-40B4-BE49-F238E27FC236}">
                <a16:creationId xmlns:a16="http://schemas.microsoft.com/office/drawing/2014/main" id="{5AF3CB56-F544-1341-AF40-09CBB99FEDB0}"/>
              </a:ext>
            </a:extLst>
          </p:cNvPr>
          <p:cNvSpPr/>
          <p:nvPr/>
        </p:nvSpPr>
        <p:spPr>
          <a:xfrm>
            <a:off x="2249125" y="3032476"/>
            <a:ext cx="1268963" cy="861774"/>
          </a:xfrm>
          <a:prstGeom prst="rect">
            <a:avLst/>
          </a:prstGeom>
          <a:ln w="38100">
            <a:solidFill>
              <a:srgbClr val="002060"/>
            </a:solidFill>
          </a:ln>
        </p:spPr>
        <p:txBody>
          <a:bodyPr wrap="square">
            <a:spAutoFit/>
          </a:bodyPr>
          <a:lstStyle/>
          <a:p>
            <a:pPr algn="ctr" defTabSz="914377"/>
            <a:r>
              <a:rPr lang="es-CO" sz="1000" b="1" dirty="0">
                <a:solidFill>
                  <a:srgbClr val="FF0000"/>
                </a:solidFill>
                <a:latin typeface="Century Gothic" panose="020B0502020202020204" pitchFamily="34" charset="0"/>
              </a:rPr>
              <a:t>DEFINICIÓN SITIO DE CALIBRACIÓN </a:t>
            </a:r>
          </a:p>
          <a:p>
            <a:pPr marL="171450" indent="-171450" algn="just" defTabSz="914377">
              <a:buFont typeface="Arial" panose="020B0604020202020204" pitchFamily="34" charset="0"/>
              <a:buChar char="•"/>
            </a:pPr>
            <a:r>
              <a:rPr lang="es-CO" sz="1000" b="1" dirty="0">
                <a:solidFill>
                  <a:srgbClr val="000000"/>
                </a:solidFill>
                <a:latin typeface="Century Gothic" panose="020B0502020202020204" pitchFamily="34" charset="0"/>
              </a:rPr>
              <a:t>Institución</a:t>
            </a:r>
          </a:p>
          <a:p>
            <a:pPr marL="171450" indent="-171450" algn="just" defTabSz="914377">
              <a:buFont typeface="Arial" panose="020B0604020202020204" pitchFamily="34" charset="0"/>
              <a:buChar char="•"/>
            </a:pPr>
            <a:r>
              <a:rPr lang="es-CO" sz="1000" b="1" dirty="0">
                <a:solidFill>
                  <a:srgbClr val="000000"/>
                </a:solidFill>
                <a:latin typeface="Century Gothic" panose="020B0502020202020204" pitchFamily="34" charset="0"/>
              </a:rPr>
              <a:t>Laboratorio de calibración</a:t>
            </a:r>
            <a:endParaRPr lang="pt-BR" sz="1000" b="1" dirty="0">
              <a:solidFill>
                <a:srgbClr val="000000"/>
              </a:solidFill>
              <a:latin typeface="Century Gothic" panose="020B0502020202020204" pitchFamily="34" charset="0"/>
            </a:endParaRPr>
          </a:p>
        </p:txBody>
      </p:sp>
      <p:cxnSp>
        <p:nvCxnSpPr>
          <p:cNvPr id="79" name="Conector: angular 67">
            <a:extLst>
              <a:ext uri="{FF2B5EF4-FFF2-40B4-BE49-F238E27FC236}">
                <a16:creationId xmlns:a16="http://schemas.microsoft.com/office/drawing/2014/main" id="{3C01949F-5B29-E247-8E8B-4D4E21985F7D}"/>
              </a:ext>
            </a:extLst>
          </p:cNvPr>
          <p:cNvCxnSpPr>
            <a:cxnSpLocks/>
            <a:stCxn id="76" idx="3"/>
            <a:endCxn id="78" idx="1"/>
          </p:cNvCxnSpPr>
          <p:nvPr/>
        </p:nvCxnSpPr>
        <p:spPr>
          <a:xfrm flipV="1">
            <a:off x="1969779" y="3463363"/>
            <a:ext cx="279346" cy="1616362"/>
          </a:xfrm>
          <a:prstGeom prst="bentConnector3">
            <a:avLst>
              <a:gd name="adj1" fmla="val 50000"/>
            </a:avLst>
          </a:prstGeom>
          <a:noFill/>
          <a:ln w="38100" cap="flat" cmpd="sng" algn="ctr">
            <a:solidFill>
              <a:srgbClr val="002060"/>
            </a:solidFill>
            <a:prstDash val="solid"/>
            <a:miter lim="800000"/>
            <a:tailEnd type="triangle"/>
          </a:ln>
          <a:effectLst/>
        </p:spPr>
      </p:cxnSp>
      <p:sp>
        <p:nvSpPr>
          <p:cNvPr id="80" name="Rectángulo 30">
            <a:extLst>
              <a:ext uri="{FF2B5EF4-FFF2-40B4-BE49-F238E27FC236}">
                <a16:creationId xmlns:a16="http://schemas.microsoft.com/office/drawing/2014/main" id="{FA0DEFE6-89B6-884D-A787-C845027C753D}"/>
              </a:ext>
            </a:extLst>
          </p:cNvPr>
          <p:cNvSpPr/>
          <p:nvPr/>
        </p:nvSpPr>
        <p:spPr>
          <a:xfrm>
            <a:off x="3839008" y="4648838"/>
            <a:ext cx="1246768" cy="861774"/>
          </a:xfrm>
          <a:prstGeom prst="rect">
            <a:avLst/>
          </a:prstGeom>
          <a:ln w="38100">
            <a:solidFill>
              <a:srgbClr val="002060"/>
            </a:solidFill>
          </a:ln>
        </p:spPr>
        <p:txBody>
          <a:bodyPr wrap="square">
            <a:spAutoFit/>
          </a:bodyPr>
          <a:lstStyle/>
          <a:p>
            <a:pPr algn="ctr" defTabSz="914377"/>
            <a:r>
              <a:rPr lang="es-CO" sz="1000" b="1" dirty="0">
                <a:solidFill>
                  <a:srgbClr val="000000"/>
                </a:solidFill>
                <a:latin typeface="Century Gothic" panose="020B0502020202020204" pitchFamily="34" charset="0"/>
              </a:rPr>
              <a:t>Ejecución de procedimiento de calibración</a:t>
            </a:r>
          </a:p>
          <a:p>
            <a:pPr algn="ctr" defTabSz="914377"/>
            <a:r>
              <a:rPr lang="es-CO" sz="1000" b="1" dirty="0">
                <a:solidFill>
                  <a:srgbClr val="000000"/>
                </a:solidFill>
                <a:latin typeface="Century Gothic" panose="020B0502020202020204" pitchFamily="34" charset="0"/>
              </a:rPr>
              <a:t>(GUIA SIM U OTRA)</a:t>
            </a:r>
          </a:p>
        </p:txBody>
      </p:sp>
      <p:cxnSp>
        <p:nvCxnSpPr>
          <p:cNvPr id="81" name="Conector: angular 67">
            <a:extLst>
              <a:ext uri="{FF2B5EF4-FFF2-40B4-BE49-F238E27FC236}">
                <a16:creationId xmlns:a16="http://schemas.microsoft.com/office/drawing/2014/main" id="{5B39E5F6-4A25-1A48-82B9-49905CF9A40E}"/>
              </a:ext>
            </a:extLst>
          </p:cNvPr>
          <p:cNvCxnSpPr>
            <a:cxnSpLocks/>
            <a:stCxn id="78" idx="3"/>
            <a:endCxn id="80" idx="1"/>
          </p:cNvCxnSpPr>
          <p:nvPr/>
        </p:nvCxnSpPr>
        <p:spPr>
          <a:xfrm>
            <a:off x="3518088" y="3463363"/>
            <a:ext cx="320920" cy="1616362"/>
          </a:xfrm>
          <a:prstGeom prst="bentConnector3">
            <a:avLst>
              <a:gd name="adj1" fmla="val 50000"/>
            </a:avLst>
          </a:prstGeom>
          <a:noFill/>
          <a:ln w="38100" cap="flat" cmpd="sng" algn="ctr">
            <a:solidFill>
              <a:srgbClr val="002060"/>
            </a:solidFill>
            <a:prstDash val="solid"/>
            <a:miter lim="800000"/>
            <a:tailEnd type="triangle"/>
          </a:ln>
          <a:effectLst/>
        </p:spPr>
      </p:cxnSp>
      <p:cxnSp>
        <p:nvCxnSpPr>
          <p:cNvPr id="82" name="Conector: angular 67">
            <a:extLst>
              <a:ext uri="{FF2B5EF4-FFF2-40B4-BE49-F238E27FC236}">
                <a16:creationId xmlns:a16="http://schemas.microsoft.com/office/drawing/2014/main" id="{0B1E90EE-912E-A148-BF0D-A75A9647DEA1}"/>
              </a:ext>
            </a:extLst>
          </p:cNvPr>
          <p:cNvCxnSpPr>
            <a:cxnSpLocks/>
            <a:stCxn id="80" idx="3"/>
            <a:endCxn id="83" idx="1"/>
          </p:cNvCxnSpPr>
          <p:nvPr/>
        </p:nvCxnSpPr>
        <p:spPr>
          <a:xfrm flipV="1">
            <a:off x="5085776" y="3469439"/>
            <a:ext cx="430057" cy="1610286"/>
          </a:xfrm>
          <a:prstGeom prst="bentConnector3">
            <a:avLst>
              <a:gd name="adj1" fmla="val 50000"/>
            </a:avLst>
          </a:prstGeom>
          <a:noFill/>
          <a:ln w="38100" cap="flat" cmpd="sng" algn="ctr">
            <a:solidFill>
              <a:srgbClr val="002060"/>
            </a:solidFill>
            <a:prstDash val="solid"/>
            <a:miter lim="800000"/>
            <a:tailEnd type="triangle"/>
          </a:ln>
          <a:effectLst/>
        </p:spPr>
      </p:cxnSp>
      <p:sp>
        <p:nvSpPr>
          <p:cNvPr id="83" name="Rectángulo 30">
            <a:extLst>
              <a:ext uri="{FF2B5EF4-FFF2-40B4-BE49-F238E27FC236}">
                <a16:creationId xmlns:a16="http://schemas.microsoft.com/office/drawing/2014/main" id="{0FE77341-661F-9444-BA3B-667915598809}"/>
              </a:ext>
            </a:extLst>
          </p:cNvPr>
          <p:cNvSpPr/>
          <p:nvPr/>
        </p:nvSpPr>
        <p:spPr>
          <a:xfrm>
            <a:off x="5515833" y="3115496"/>
            <a:ext cx="1444363" cy="707886"/>
          </a:xfrm>
          <a:prstGeom prst="rect">
            <a:avLst/>
          </a:prstGeom>
          <a:ln w="38100">
            <a:solidFill>
              <a:srgbClr val="002060"/>
            </a:solidFill>
          </a:ln>
        </p:spPr>
        <p:txBody>
          <a:bodyPr wrap="square">
            <a:spAutoFit/>
          </a:bodyPr>
          <a:lstStyle/>
          <a:p>
            <a:pPr marL="171450" indent="-171450" algn="just" defTabSz="914377">
              <a:buFont typeface="Arial" panose="020B0604020202020204" pitchFamily="34" charset="0"/>
              <a:buChar char="•"/>
            </a:pPr>
            <a:r>
              <a:rPr lang="es-CO" sz="1000" b="1" dirty="0">
                <a:solidFill>
                  <a:srgbClr val="000000"/>
                </a:solidFill>
                <a:latin typeface="Century Gothic" panose="020B0502020202020204" pitchFamily="34" charset="0"/>
              </a:rPr>
              <a:t>Afectación en la trazabilidad de la medición</a:t>
            </a:r>
          </a:p>
          <a:p>
            <a:pPr marL="171450" indent="-171450" algn="just" defTabSz="914377">
              <a:buFont typeface="Arial" panose="020B0604020202020204" pitchFamily="34" charset="0"/>
              <a:buChar char="•"/>
            </a:pPr>
            <a:r>
              <a:rPr lang="es-CO" sz="1000" b="1" dirty="0">
                <a:solidFill>
                  <a:srgbClr val="000000"/>
                </a:solidFill>
                <a:latin typeface="Century Gothic" panose="020B0502020202020204" pitchFamily="34" charset="0"/>
              </a:rPr>
              <a:t>No confiabilidad</a:t>
            </a:r>
          </a:p>
        </p:txBody>
      </p:sp>
      <p:sp>
        <p:nvSpPr>
          <p:cNvPr id="84" name="Rectángulo 30">
            <a:extLst>
              <a:ext uri="{FF2B5EF4-FFF2-40B4-BE49-F238E27FC236}">
                <a16:creationId xmlns:a16="http://schemas.microsoft.com/office/drawing/2014/main" id="{102FC7C3-0FEE-8C40-B8F6-2164A1CD600F}"/>
              </a:ext>
            </a:extLst>
          </p:cNvPr>
          <p:cNvSpPr/>
          <p:nvPr/>
        </p:nvSpPr>
        <p:spPr>
          <a:xfrm rot="16200000">
            <a:off x="4326148" y="4165819"/>
            <a:ext cx="1722939" cy="246221"/>
          </a:xfrm>
          <a:prstGeom prst="rect">
            <a:avLst/>
          </a:prstGeom>
          <a:ln w="38100">
            <a:noFill/>
          </a:ln>
        </p:spPr>
        <p:txBody>
          <a:bodyPr wrap="square">
            <a:spAutoFit/>
          </a:bodyPr>
          <a:lstStyle/>
          <a:p>
            <a:pPr algn="ctr" defTabSz="914377"/>
            <a:r>
              <a:rPr lang="es-CO" sz="1000" b="1" dirty="0">
                <a:solidFill>
                  <a:srgbClr val="000000"/>
                </a:solidFill>
                <a:latin typeface="Century Gothic" panose="020B0502020202020204" pitchFamily="34" charset="0"/>
              </a:rPr>
              <a:t>TÉCNICAS DE MEDICIÓN</a:t>
            </a:r>
          </a:p>
        </p:txBody>
      </p:sp>
      <p:sp>
        <p:nvSpPr>
          <p:cNvPr id="85" name="Rectángulo 30">
            <a:extLst>
              <a:ext uri="{FF2B5EF4-FFF2-40B4-BE49-F238E27FC236}">
                <a16:creationId xmlns:a16="http://schemas.microsoft.com/office/drawing/2014/main" id="{4410148D-6743-604D-A52D-1448DA9B3F0A}"/>
              </a:ext>
            </a:extLst>
          </p:cNvPr>
          <p:cNvSpPr/>
          <p:nvPr/>
        </p:nvSpPr>
        <p:spPr>
          <a:xfrm>
            <a:off x="5591944" y="4581128"/>
            <a:ext cx="1222860" cy="1015663"/>
          </a:xfrm>
          <a:prstGeom prst="rect">
            <a:avLst/>
          </a:prstGeom>
          <a:ln w="38100">
            <a:solidFill>
              <a:srgbClr val="002060"/>
            </a:solidFill>
          </a:ln>
        </p:spPr>
        <p:txBody>
          <a:bodyPr wrap="square">
            <a:spAutoFit/>
          </a:bodyPr>
          <a:lstStyle/>
          <a:p>
            <a:pPr algn="ctr" defTabSz="914377"/>
            <a:r>
              <a:rPr lang="es-CO" sz="1000" b="1" dirty="0">
                <a:solidFill>
                  <a:srgbClr val="FF0000"/>
                </a:solidFill>
                <a:latin typeface="Century Gothic" panose="020B0502020202020204" pitchFamily="34" charset="0"/>
              </a:rPr>
              <a:t>BENEFICIOS</a:t>
            </a:r>
          </a:p>
          <a:p>
            <a:pPr marL="171450" indent="-171450" algn="just" defTabSz="914377">
              <a:buFont typeface="Arial" panose="020B0604020202020204" pitchFamily="34" charset="0"/>
              <a:buChar char="•"/>
            </a:pPr>
            <a:r>
              <a:rPr lang="es-CO" sz="1000" b="1" dirty="0">
                <a:solidFill>
                  <a:srgbClr val="000000"/>
                </a:solidFill>
                <a:latin typeface="Century Gothic" panose="020B0502020202020204" pitchFamily="34" charset="0"/>
              </a:rPr>
              <a:t>Menor incertidumbre</a:t>
            </a:r>
          </a:p>
          <a:p>
            <a:pPr marL="171450" indent="-171450" algn="just" defTabSz="914377">
              <a:buFont typeface="Arial" panose="020B0604020202020204" pitchFamily="34" charset="0"/>
              <a:buChar char="•"/>
            </a:pPr>
            <a:r>
              <a:rPr lang="es-CO" sz="1000" b="1" dirty="0">
                <a:solidFill>
                  <a:srgbClr val="000000"/>
                </a:solidFill>
                <a:latin typeface="Century Gothic" panose="020B0502020202020204" pitchFamily="34" charset="0"/>
              </a:rPr>
              <a:t>Cumplimiento de la Guía</a:t>
            </a:r>
          </a:p>
          <a:p>
            <a:pPr marL="171450" indent="-171450" algn="just" defTabSz="914377">
              <a:buFont typeface="Arial" panose="020B0604020202020204" pitchFamily="34" charset="0"/>
              <a:buChar char="•"/>
            </a:pPr>
            <a:r>
              <a:rPr lang="es-CO" sz="1000" b="1" dirty="0">
                <a:solidFill>
                  <a:srgbClr val="000000"/>
                </a:solidFill>
                <a:latin typeface="Century Gothic" panose="020B0502020202020204" pitchFamily="34" charset="0"/>
              </a:rPr>
              <a:t>Confiabilidad</a:t>
            </a:r>
          </a:p>
        </p:txBody>
      </p:sp>
      <p:cxnSp>
        <p:nvCxnSpPr>
          <p:cNvPr id="86" name="Straight Arrow Connector 85">
            <a:extLst>
              <a:ext uri="{FF2B5EF4-FFF2-40B4-BE49-F238E27FC236}">
                <a16:creationId xmlns:a16="http://schemas.microsoft.com/office/drawing/2014/main" id="{B0D3EE10-B039-3841-9CEB-586C8E0B26E3}"/>
              </a:ext>
            </a:extLst>
          </p:cNvPr>
          <p:cNvCxnSpPr>
            <a:cxnSpLocks/>
            <a:endCxn id="85" idx="1"/>
          </p:cNvCxnSpPr>
          <p:nvPr/>
        </p:nvCxnSpPr>
        <p:spPr>
          <a:xfrm>
            <a:off x="5282579" y="5088960"/>
            <a:ext cx="309365" cy="0"/>
          </a:xfrm>
          <a:prstGeom prst="straightConnector1">
            <a:avLst/>
          </a:prstGeom>
          <a:noFill/>
          <a:ln w="38100" cap="flat" cmpd="sng" algn="ctr">
            <a:solidFill>
              <a:srgbClr val="002060"/>
            </a:solidFill>
            <a:prstDash val="solid"/>
            <a:miter lim="800000"/>
            <a:tailEnd type="triangle"/>
          </a:ln>
          <a:effectLst/>
        </p:spPr>
      </p:cxnSp>
      <p:sp>
        <p:nvSpPr>
          <p:cNvPr id="87" name="Rectángulo 30">
            <a:extLst>
              <a:ext uri="{FF2B5EF4-FFF2-40B4-BE49-F238E27FC236}">
                <a16:creationId xmlns:a16="http://schemas.microsoft.com/office/drawing/2014/main" id="{9C064469-96DA-D14A-8D23-ECCB4C28C14A}"/>
              </a:ext>
            </a:extLst>
          </p:cNvPr>
          <p:cNvSpPr/>
          <p:nvPr/>
        </p:nvSpPr>
        <p:spPr>
          <a:xfrm>
            <a:off x="5107971" y="3244589"/>
            <a:ext cx="439923" cy="246221"/>
          </a:xfrm>
          <a:prstGeom prst="rect">
            <a:avLst/>
          </a:prstGeom>
          <a:ln w="38100">
            <a:noFill/>
          </a:ln>
        </p:spPr>
        <p:txBody>
          <a:bodyPr wrap="square">
            <a:spAutoFit/>
          </a:bodyPr>
          <a:lstStyle/>
          <a:p>
            <a:pPr algn="ctr" defTabSz="914377"/>
            <a:r>
              <a:rPr lang="es-CO" sz="1000" b="1" dirty="0">
                <a:solidFill>
                  <a:srgbClr val="000000"/>
                </a:solidFill>
                <a:latin typeface="Century Gothic" panose="020B0502020202020204" pitchFamily="34" charset="0"/>
              </a:rPr>
              <a:t>NO</a:t>
            </a:r>
          </a:p>
        </p:txBody>
      </p:sp>
      <p:sp>
        <p:nvSpPr>
          <p:cNvPr id="88" name="Rectángulo 30">
            <a:extLst>
              <a:ext uri="{FF2B5EF4-FFF2-40B4-BE49-F238E27FC236}">
                <a16:creationId xmlns:a16="http://schemas.microsoft.com/office/drawing/2014/main" id="{A81BB5B1-E31A-304B-9ACF-21B1ABFFEBD6}"/>
              </a:ext>
            </a:extLst>
          </p:cNvPr>
          <p:cNvSpPr/>
          <p:nvPr/>
        </p:nvSpPr>
        <p:spPr>
          <a:xfrm>
            <a:off x="5207095" y="4801505"/>
            <a:ext cx="439923" cy="246221"/>
          </a:xfrm>
          <a:prstGeom prst="rect">
            <a:avLst/>
          </a:prstGeom>
          <a:ln w="38100">
            <a:noFill/>
          </a:ln>
        </p:spPr>
        <p:txBody>
          <a:bodyPr wrap="square">
            <a:spAutoFit/>
          </a:bodyPr>
          <a:lstStyle/>
          <a:p>
            <a:pPr algn="ctr" defTabSz="914377"/>
            <a:r>
              <a:rPr lang="es-CO" sz="1000" b="1" dirty="0">
                <a:solidFill>
                  <a:srgbClr val="000000"/>
                </a:solidFill>
                <a:latin typeface="Century Gothic" panose="020B0502020202020204" pitchFamily="34" charset="0"/>
              </a:rPr>
              <a:t>SI</a:t>
            </a:r>
          </a:p>
        </p:txBody>
      </p:sp>
      <p:cxnSp>
        <p:nvCxnSpPr>
          <p:cNvPr id="89" name="Straight Arrow Connector 88">
            <a:extLst>
              <a:ext uri="{FF2B5EF4-FFF2-40B4-BE49-F238E27FC236}">
                <a16:creationId xmlns:a16="http://schemas.microsoft.com/office/drawing/2014/main" id="{E2DAAF4E-078F-E344-BCC0-04BC46EA6BB3}"/>
              </a:ext>
            </a:extLst>
          </p:cNvPr>
          <p:cNvCxnSpPr>
            <a:cxnSpLocks/>
            <a:stCxn id="85" idx="3"/>
            <a:endCxn id="90" idx="1"/>
          </p:cNvCxnSpPr>
          <p:nvPr/>
        </p:nvCxnSpPr>
        <p:spPr>
          <a:xfrm>
            <a:off x="6814804" y="5088960"/>
            <a:ext cx="335339" cy="3822"/>
          </a:xfrm>
          <a:prstGeom prst="straightConnector1">
            <a:avLst/>
          </a:prstGeom>
          <a:noFill/>
          <a:ln w="38100" cap="flat" cmpd="sng" algn="ctr">
            <a:solidFill>
              <a:srgbClr val="002060"/>
            </a:solidFill>
            <a:prstDash val="solid"/>
            <a:miter lim="800000"/>
            <a:tailEnd type="triangle"/>
          </a:ln>
          <a:effectLst/>
        </p:spPr>
      </p:cxnSp>
      <p:sp>
        <p:nvSpPr>
          <p:cNvPr id="90" name="Rectángulo 30">
            <a:extLst>
              <a:ext uri="{FF2B5EF4-FFF2-40B4-BE49-F238E27FC236}">
                <a16:creationId xmlns:a16="http://schemas.microsoft.com/office/drawing/2014/main" id="{F2B799F2-C27D-054F-94F5-F4D60636A322}"/>
              </a:ext>
            </a:extLst>
          </p:cNvPr>
          <p:cNvSpPr/>
          <p:nvPr/>
        </p:nvSpPr>
        <p:spPr>
          <a:xfrm>
            <a:off x="7150143" y="4661895"/>
            <a:ext cx="1149932" cy="861774"/>
          </a:xfrm>
          <a:prstGeom prst="rect">
            <a:avLst/>
          </a:prstGeom>
          <a:ln w="38100">
            <a:solidFill>
              <a:srgbClr val="002060"/>
            </a:solidFill>
          </a:ln>
        </p:spPr>
        <p:txBody>
          <a:bodyPr wrap="square">
            <a:spAutoFit/>
          </a:bodyPr>
          <a:lstStyle/>
          <a:p>
            <a:pPr algn="ctr" defTabSz="914377"/>
            <a:r>
              <a:rPr lang="es-CO" sz="1000" b="1" dirty="0">
                <a:solidFill>
                  <a:srgbClr val="FF0000"/>
                </a:solidFill>
                <a:latin typeface="Century Gothic" panose="020B0502020202020204" pitchFamily="34" charset="0"/>
              </a:rPr>
              <a:t>CALIBRACION</a:t>
            </a:r>
          </a:p>
          <a:p>
            <a:pPr algn="ctr" defTabSz="914377"/>
            <a:endParaRPr lang="es-CO" sz="1000" b="1" dirty="0">
              <a:solidFill>
                <a:srgbClr val="000000"/>
              </a:solidFill>
              <a:latin typeface="Century Gothic" panose="020B0502020202020204" pitchFamily="34" charset="0"/>
            </a:endParaRPr>
          </a:p>
          <a:p>
            <a:pPr algn="ctr" defTabSz="914377"/>
            <a:r>
              <a:rPr lang="fr-FR" sz="1000" b="1" dirty="0">
                <a:solidFill>
                  <a:srgbClr val="000000"/>
                </a:solidFill>
                <a:latin typeface="Century Gothic" panose="020B0502020202020204" pitchFamily="34" charset="0"/>
              </a:rPr>
              <a:t>NTC / 17025</a:t>
            </a:r>
          </a:p>
          <a:p>
            <a:pPr algn="ctr" defTabSz="914377"/>
            <a:r>
              <a:rPr lang="fr-FR" sz="1000" b="1" dirty="0">
                <a:solidFill>
                  <a:srgbClr val="000000"/>
                </a:solidFill>
                <a:latin typeface="Century Gothic" panose="020B0502020202020204" pitchFamily="34" charset="0"/>
              </a:rPr>
              <a:t>DEC. 1595/15</a:t>
            </a:r>
          </a:p>
          <a:p>
            <a:pPr algn="ctr" defTabSz="914377"/>
            <a:r>
              <a:rPr lang="fr-FR" sz="1000" b="1" dirty="0">
                <a:solidFill>
                  <a:srgbClr val="000000"/>
                </a:solidFill>
                <a:latin typeface="Century Gothic" panose="020B0502020202020204" pitchFamily="34" charset="0"/>
              </a:rPr>
              <a:t>RT. 2031</a:t>
            </a:r>
          </a:p>
        </p:txBody>
      </p:sp>
      <p:cxnSp>
        <p:nvCxnSpPr>
          <p:cNvPr id="91" name="Straight Arrow Connector 90">
            <a:extLst>
              <a:ext uri="{FF2B5EF4-FFF2-40B4-BE49-F238E27FC236}">
                <a16:creationId xmlns:a16="http://schemas.microsoft.com/office/drawing/2014/main" id="{5E10F095-6508-8943-9287-96458CA7B22C}"/>
              </a:ext>
            </a:extLst>
          </p:cNvPr>
          <p:cNvCxnSpPr>
            <a:cxnSpLocks/>
            <a:stCxn id="83" idx="3"/>
            <a:endCxn id="92" idx="1"/>
          </p:cNvCxnSpPr>
          <p:nvPr/>
        </p:nvCxnSpPr>
        <p:spPr>
          <a:xfrm flipV="1">
            <a:off x="6960196" y="3463363"/>
            <a:ext cx="221885" cy="6076"/>
          </a:xfrm>
          <a:prstGeom prst="straightConnector1">
            <a:avLst/>
          </a:prstGeom>
          <a:noFill/>
          <a:ln w="38100" cap="flat" cmpd="sng" algn="ctr">
            <a:solidFill>
              <a:srgbClr val="002060"/>
            </a:solidFill>
            <a:prstDash val="solid"/>
            <a:miter lim="800000"/>
            <a:tailEnd type="triangle"/>
          </a:ln>
          <a:effectLst/>
        </p:spPr>
      </p:cxnSp>
      <p:sp>
        <p:nvSpPr>
          <p:cNvPr id="92" name="Rectángulo 30">
            <a:extLst>
              <a:ext uri="{FF2B5EF4-FFF2-40B4-BE49-F238E27FC236}">
                <a16:creationId xmlns:a16="http://schemas.microsoft.com/office/drawing/2014/main" id="{632A2B60-6B9D-014D-90DD-143C0AF9E813}"/>
              </a:ext>
            </a:extLst>
          </p:cNvPr>
          <p:cNvSpPr/>
          <p:nvPr/>
        </p:nvSpPr>
        <p:spPr>
          <a:xfrm>
            <a:off x="7182081" y="2955531"/>
            <a:ext cx="1169347" cy="1015663"/>
          </a:xfrm>
          <a:prstGeom prst="rect">
            <a:avLst/>
          </a:prstGeom>
          <a:ln w="38100">
            <a:solidFill>
              <a:srgbClr val="002060"/>
            </a:solidFill>
          </a:ln>
        </p:spPr>
        <p:txBody>
          <a:bodyPr wrap="square">
            <a:spAutoFit/>
          </a:bodyPr>
          <a:lstStyle/>
          <a:p>
            <a:pPr algn="ctr" defTabSz="914377"/>
            <a:r>
              <a:rPr lang="en-US" sz="1000" b="1" dirty="0">
                <a:solidFill>
                  <a:srgbClr val="000000"/>
                </a:solidFill>
                <a:latin typeface="Century Gothic" panose="020B0502020202020204" pitchFamily="34" charset="0"/>
              </a:rPr>
              <a:t>MAYOR INCERTIDUMBRE</a:t>
            </a:r>
          </a:p>
          <a:p>
            <a:pPr algn="ctr" defTabSz="914377"/>
            <a:endParaRPr lang="en-US" sz="1000" b="1" dirty="0">
              <a:solidFill>
                <a:srgbClr val="000000"/>
              </a:solidFill>
              <a:latin typeface="Century Gothic" panose="020B0502020202020204" pitchFamily="34" charset="0"/>
            </a:endParaRPr>
          </a:p>
          <a:p>
            <a:pPr algn="ctr" defTabSz="914377"/>
            <a:r>
              <a:rPr lang="en-US" sz="1000" b="1" dirty="0">
                <a:solidFill>
                  <a:srgbClr val="000000"/>
                </a:solidFill>
                <a:latin typeface="Century Gothic" panose="020B0502020202020204" pitchFamily="34" charset="0"/>
              </a:rPr>
              <a:t>MAYOR ERROR EN LA MEDICION</a:t>
            </a:r>
            <a:endParaRPr lang="fr-FR" sz="1000" b="1" dirty="0">
              <a:solidFill>
                <a:srgbClr val="000000"/>
              </a:solidFill>
              <a:latin typeface="Century Gothic" panose="020B0502020202020204" pitchFamily="34" charset="0"/>
            </a:endParaRPr>
          </a:p>
        </p:txBody>
      </p:sp>
      <p:cxnSp>
        <p:nvCxnSpPr>
          <p:cNvPr id="93" name="Straight Arrow Connector 92">
            <a:extLst>
              <a:ext uri="{FF2B5EF4-FFF2-40B4-BE49-F238E27FC236}">
                <a16:creationId xmlns:a16="http://schemas.microsoft.com/office/drawing/2014/main" id="{40819AEE-FD22-5440-9243-B481F4D12FE3}"/>
              </a:ext>
            </a:extLst>
          </p:cNvPr>
          <p:cNvCxnSpPr>
            <a:cxnSpLocks/>
            <a:stCxn id="90" idx="3"/>
            <a:endCxn id="94" idx="1"/>
          </p:cNvCxnSpPr>
          <p:nvPr/>
        </p:nvCxnSpPr>
        <p:spPr>
          <a:xfrm>
            <a:off x="8300075" y="5092782"/>
            <a:ext cx="270232" cy="0"/>
          </a:xfrm>
          <a:prstGeom prst="straightConnector1">
            <a:avLst/>
          </a:prstGeom>
          <a:noFill/>
          <a:ln w="38100" cap="flat" cmpd="sng" algn="ctr">
            <a:solidFill>
              <a:srgbClr val="002060"/>
            </a:solidFill>
            <a:prstDash val="solid"/>
            <a:miter lim="800000"/>
            <a:tailEnd type="triangle"/>
          </a:ln>
          <a:effectLst/>
        </p:spPr>
      </p:cxnSp>
      <p:sp>
        <p:nvSpPr>
          <p:cNvPr id="94" name="Rectángulo 30">
            <a:extLst>
              <a:ext uri="{FF2B5EF4-FFF2-40B4-BE49-F238E27FC236}">
                <a16:creationId xmlns:a16="http://schemas.microsoft.com/office/drawing/2014/main" id="{5099160F-3107-604C-B837-40E941A480DA}"/>
              </a:ext>
            </a:extLst>
          </p:cNvPr>
          <p:cNvSpPr/>
          <p:nvPr/>
        </p:nvSpPr>
        <p:spPr>
          <a:xfrm>
            <a:off x="8570307" y="4815783"/>
            <a:ext cx="1149932" cy="553998"/>
          </a:xfrm>
          <a:prstGeom prst="rect">
            <a:avLst/>
          </a:prstGeom>
          <a:ln w="38100">
            <a:solidFill>
              <a:srgbClr val="002060"/>
            </a:solidFill>
          </a:ln>
        </p:spPr>
        <p:txBody>
          <a:bodyPr wrap="square">
            <a:spAutoFit/>
          </a:bodyPr>
          <a:lstStyle/>
          <a:p>
            <a:pPr algn="ctr" defTabSz="914377"/>
            <a:r>
              <a:rPr lang="en-US" sz="1000" b="1" dirty="0">
                <a:solidFill>
                  <a:srgbClr val="FF0000"/>
                </a:solidFill>
                <a:latin typeface="Century Gothic" panose="020B0502020202020204" pitchFamily="34" charset="0"/>
              </a:rPr>
              <a:t>CERTIFICADO DE CALIBRACIÓN</a:t>
            </a:r>
            <a:endParaRPr lang="fr-FR" sz="1000" b="1" dirty="0">
              <a:solidFill>
                <a:srgbClr val="000000"/>
              </a:solidFill>
              <a:latin typeface="Century Gothic" panose="020B0502020202020204" pitchFamily="34" charset="0"/>
            </a:endParaRPr>
          </a:p>
        </p:txBody>
      </p:sp>
      <p:cxnSp>
        <p:nvCxnSpPr>
          <p:cNvPr id="95" name="Conector: angular 67">
            <a:extLst>
              <a:ext uri="{FF2B5EF4-FFF2-40B4-BE49-F238E27FC236}">
                <a16:creationId xmlns:a16="http://schemas.microsoft.com/office/drawing/2014/main" id="{764C5EF9-23F9-FA44-B0E4-C491BBEE0FEC}"/>
              </a:ext>
            </a:extLst>
          </p:cNvPr>
          <p:cNvCxnSpPr>
            <a:cxnSpLocks/>
            <a:stCxn id="94" idx="3"/>
            <a:endCxn id="96" idx="1"/>
          </p:cNvCxnSpPr>
          <p:nvPr/>
        </p:nvCxnSpPr>
        <p:spPr>
          <a:xfrm flipV="1">
            <a:off x="9720239" y="3408648"/>
            <a:ext cx="329783" cy="1684134"/>
          </a:xfrm>
          <a:prstGeom prst="bentConnector3">
            <a:avLst>
              <a:gd name="adj1" fmla="val 50000"/>
            </a:avLst>
          </a:prstGeom>
          <a:noFill/>
          <a:ln w="38100" cap="flat" cmpd="sng" algn="ctr">
            <a:solidFill>
              <a:srgbClr val="002060"/>
            </a:solidFill>
            <a:prstDash val="solid"/>
            <a:miter lim="800000"/>
            <a:tailEnd type="triangle"/>
          </a:ln>
          <a:effectLst/>
        </p:spPr>
      </p:cxnSp>
      <p:sp>
        <p:nvSpPr>
          <p:cNvPr id="96" name="Rectángulo 30">
            <a:extLst>
              <a:ext uri="{FF2B5EF4-FFF2-40B4-BE49-F238E27FC236}">
                <a16:creationId xmlns:a16="http://schemas.microsoft.com/office/drawing/2014/main" id="{B19C23CD-BEB7-0C44-AF59-6D0F2E0A0A78}"/>
              </a:ext>
            </a:extLst>
          </p:cNvPr>
          <p:cNvSpPr/>
          <p:nvPr/>
        </p:nvSpPr>
        <p:spPr>
          <a:xfrm>
            <a:off x="10050022" y="3054705"/>
            <a:ext cx="1052029" cy="707886"/>
          </a:xfrm>
          <a:prstGeom prst="rect">
            <a:avLst/>
          </a:prstGeom>
          <a:ln w="38100">
            <a:solidFill>
              <a:srgbClr val="002060"/>
            </a:solidFill>
          </a:ln>
        </p:spPr>
        <p:txBody>
          <a:bodyPr wrap="square">
            <a:spAutoFit/>
          </a:bodyPr>
          <a:lstStyle/>
          <a:p>
            <a:pPr algn="ctr" defTabSz="914377"/>
            <a:r>
              <a:rPr lang="en-US" sz="1000" b="1" dirty="0">
                <a:solidFill>
                  <a:srgbClr val="E10511"/>
                </a:solidFill>
                <a:latin typeface="Century Gothic" panose="020B0502020202020204" pitchFamily="34" charset="0"/>
              </a:rPr>
              <a:t>OBJETIVO</a:t>
            </a:r>
          </a:p>
          <a:p>
            <a:pPr algn="just" defTabSz="914377"/>
            <a:r>
              <a:rPr lang="en-US" sz="1000" b="1" dirty="0" err="1">
                <a:solidFill>
                  <a:srgbClr val="000000"/>
                </a:solidFill>
                <a:latin typeface="Century Gothic" panose="020B0502020202020204" pitchFamily="34" charset="0"/>
              </a:rPr>
              <a:t>Evaluación</a:t>
            </a:r>
            <a:r>
              <a:rPr lang="en-US" sz="1000" b="1" dirty="0">
                <a:solidFill>
                  <a:srgbClr val="000000"/>
                </a:solidFill>
                <a:latin typeface="Century Gothic" panose="020B0502020202020204" pitchFamily="34" charset="0"/>
              </a:rPr>
              <a:t> y </a:t>
            </a:r>
            <a:r>
              <a:rPr lang="en-US" sz="1000" b="1" dirty="0" err="1">
                <a:solidFill>
                  <a:srgbClr val="000000"/>
                </a:solidFill>
                <a:latin typeface="Century Gothic" panose="020B0502020202020204" pitchFamily="34" charset="0"/>
              </a:rPr>
              <a:t>toma</a:t>
            </a:r>
            <a:r>
              <a:rPr lang="en-US" sz="1000" b="1" dirty="0">
                <a:solidFill>
                  <a:srgbClr val="000000"/>
                </a:solidFill>
                <a:latin typeface="Century Gothic" panose="020B0502020202020204" pitchFamily="34" charset="0"/>
              </a:rPr>
              <a:t> de </a:t>
            </a:r>
            <a:r>
              <a:rPr lang="en-US" sz="1000" b="1" dirty="0" err="1">
                <a:solidFill>
                  <a:srgbClr val="000000"/>
                </a:solidFill>
                <a:latin typeface="Century Gothic" panose="020B0502020202020204" pitchFamily="34" charset="0"/>
              </a:rPr>
              <a:t>decisiones</a:t>
            </a:r>
            <a:endParaRPr lang="fr-FR" sz="1000" b="1" dirty="0">
              <a:solidFill>
                <a:srgbClr val="000000"/>
              </a:solidFill>
              <a:latin typeface="Century Gothic" panose="020B0502020202020204" pitchFamily="34" charset="0"/>
            </a:endParaRPr>
          </a:p>
        </p:txBody>
      </p:sp>
      <p:cxnSp>
        <p:nvCxnSpPr>
          <p:cNvPr id="97" name="Conector: angular 67">
            <a:extLst>
              <a:ext uri="{FF2B5EF4-FFF2-40B4-BE49-F238E27FC236}">
                <a16:creationId xmlns:a16="http://schemas.microsoft.com/office/drawing/2014/main" id="{34D94036-4678-E841-99B2-A4D8FB286221}"/>
              </a:ext>
            </a:extLst>
          </p:cNvPr>
          <p:cNvCxnSpPr>
            <a:cxnSpLocks/>
            <a:stCxn id="96" idx="3"/>
            <a:endCxn id="98" idx="0"/>
          </p:cNvCxnSpPr>
          <p:nvPr/>
        </p:nvCxnSpPr>
        <p:spPr>
          <a:xfrm>
            <a:off x="11102051" y="3408648"/>
            <a:ext cx="306643" cy="1618640"/>
          </a:xfrm>
          <a:prstGeom prst="bentConnector2">
            <a:avLst/>
          </a:prstGeom>
          <a:noFill/>
          <a:ln w="38100" cap="flat" cmpd="sng" algn="ctr">
            <a:solidFill>
              <a:srgbClr val="002060"/>
            </a:solidFill>
            <a:prstDash val="solid"/>
            <a:miter lim="800000"/>
            <a:tailEnd type="triangle"/>
          </a:ln>
          <a:effectLst/>
        </p:spPr>
      </p:cxnSp>
      <p:sp>
        <p:nvSpPr>
          <p:cNvPr id="98" name="Rectángulo 30">
            <a:extLst>
              <a:ext uri="{FF2B5EF4-FFF2-40B4-BE49-F238E27FC236}">
                <a16:creationId xmlns:a16="http://schemas.microsoft.com/office/drawing/2014/main" id="{AF460D57-4F98-F246-BF4A-F71FA6DCF925}"/>
              </a:ext>
            </a:extLst>
          </p:cNvPr>
          <p:cNvSpPr/>
          <p:nvPr/>
        </p:nvSpPr>
        <p:spPr>
          <a:xfrm>
            <a:off x="10833728" y="5027288"/>
            <a:ext cx="1149932" cy="246221"/>
          </a:xfrm>
          <a:prstGeom prst="rect">
            <a:avLst/>
          </a:prstGeom>
          <a:ln w="38100">
            <a:solidFill>
              <a:srgbClr val="00B050"/>
            </a:solidFill>
          </a:ln>
        </p:spPr>
        <p:txBody>
          <a:bodyPr wrap="square">
            <a:spAutoFit/>
          </a:bodyPr>
          <a:lstStyle/>
          <a:p>
            <a:pPr algn="ctr" defTabSz="914377"/>
            <a:r>
              <a:rPr lang="en-US" sz="1000" b="1" dirty="0">
                <a:solidFill>
                  <a:srgbClr val="000000"/>
                </a:solidFill>
                <a:latin typeface="Century Gothic" panose="020B0502020202020204" pitchFamily="34" charset="0"/>
              </a:rPr>
              <a:t>CUMPLIMIENTO</a:t>
            </a:r>
            <a:endParaRPr lang="fr-FR" sz="1000" b="1" dirty="0">
              <a:solidFill>
                <a:srgbClr val="000000"/>
              </a:solidFill>
              <a:latin typeface="Century Gothic" panose="020B0502020202020204" pitchFamily="34" charset="0"/>
            </a:endParaRPr>
          </a:p>
        </p:txBody>
      </p:sp>
      <p:pic>
        <p:nvPicPr>
          <p:cNvPr id="99" name="Picture 2" descr="Image result for riesgo rojo vector">
            <a:extLst>
              <a:ext uri="{FF2B5EF4-FFF2-40B4-BE49-F238E27FC236}">
                <a16:creationId xmlns:a16="http://schemas.microsoft.com/office/drawing/2014/main" id="{744294B9-7FC2-354A-9E28-82CBE46E7282}"/>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295587" y="5573926"/>
            <a:ext cx="333610" cy="29724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Image result for riesgo rojo vector">
            <a:extLst>
              <a:ext uri="{FF2B5EF4-FFF2-40B4-BE49-F238E27FC236}">
                <a16:creationId xmlns:a16="http://schemas.microsoft.com/office/drawing/2014/main" id="{C97E0CB3-53F3-2E4D-A358-001E81AA6EE3}"/>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599948" y="5568933"/>
            <a:ext cx="333611" cy="29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15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heel(1)">
                                      <p:cBhvr>
                                        <p:cTn id="7" dur="2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inVertical)">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barn(inVertical)">
                                      <p:cBhvr>
                                        <p:cTn id="42" dur="50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barn(inVertical)">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barn(inVertical)">
                                      <p:cBhvr>
                                        <p:cTn id="52" dur="500"/>
                                        <p:tgtEl>
                                          <p:spTgt spid="8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barn(inVertical)">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arn(inVertical)">
                                      <p:cBhvr>
                                        <p:cTn id="62" dur="500"/>
                                        <p:tgtEl>
                                          <p:spTgt spid="8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barn(inVertical)">
                                      <p:cBhvr>
                                        <p:cTn id="67" dur="5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barn(inVertical)">
                                      <p:cBhvr>
                                        <p:cTn id="72" dur="500"/>
                                        <p:tgtEl>
                                          <p:spTgt spid="8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barn(inVertical)">
                                      <p:cBhvr>
                                        <p:cTn id="77" dur="500"/>
                                        <p:tgtEl>
                                          <p:spTgt spid="8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1"/>
                                        </p:tgtEl>
                                        <p:attrNameLst>
                                          <p:attrName>style.visibility</p:attrName>
                                        </p:attrNameLst>
                                      </p:cBhvr>
                                      <p:to>
                                        <p:strVal val="visible"/>
                                      </p:to>
                                    </p:set>
                                    <p:animEffect transition="in" filter="barn(inVertical)">
                                      <p:cBhvr>
                                        <p:cTn id="82" dur="500"/>
                                        <p:tgtEl>
                                          <p:spTgt spid="9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barn(inVertical)">
                                      <p:cBhvr>
                                        <p:cTn id="87" dur="500"/>
                                        <p:tgtEl>
                                          <p:spTgt spid="9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barn(inVertical)">
                                      <p:cBhvr>
                                        <p:cTn id="92" dur="500"/>
                                        <p:tgtEl>
                                          <p:spTgt spid="8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barn(inVertical)">
                                      <p:cBhvr>
                                        <p:cTn id="97" dur="500"/>
                                        <p:tgtEl>
                                          <p:spTgt spid="8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barn(inVertical)">
                                      <p:cBhvr>
                                        <p:cTn id="102" dur="500"/>
                                        <p:tgtEl>
                                          <p:spTgt spid="8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barn(inVertical)">
                                      <p:cBhvr>
                                        <p:cTn id="107" dur="500"/>
                                        <p:tgtEl>
                                          <p:spTgt spid="90"/>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93"/>
                                        </p:tgtEl>
                                        <p:attrNameLst>
                                          <p:attrName>style.visibility</p:attrName>
                                        </p:attrNameLst>
                                      </p:cBhvr>
                                      <p:to>
                                        <p:strVal val="visible"/>
                                      </p:to>
                                    </p:set>
                                    <p:animEffect transition="in" filter="barn(inVertical)">
                                      <p:cBhvr>
                                        <p:cTn id="112" dur="500"/>
                                        <p:tgtEl>
                                          <p:spTgt spid="9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94"/>
                                        </p:tgtEl>
                                        <p:attrNameLst>
                                          <p:attrName>style.visibility</p:attrName>
                                        </p:attrNameLst>
                                      </p:cBhvr>
                                      <p:to>
                                        <p:strVal val="visible"/>
                                      </p:to>
                                    </p:set>
                                    <p:animEffect transition="in" filter="barn(inVertical)">
                                      <p:cBhvr>
                                        <p:cTn id="117" dur="500"/>
                                        <p:tgtEl>
                                          <p:spTgt spid="9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barn(inVertical)">
                                      <p:cBhvr>
                                        <p:cTn id="122" dur="500"/>
                                        <p:tgtEl>
                                          <p:spTgt spid="95"/>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barn(inVertical)">
                                      <p:cBhvr>
                                        <p:cTn id="127" dur="500"/>
                                        <p:tgtEl>
                                          <p:spTgt spid="96"/>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97"/>
                                        </p:tgtEl>
                                        <p:attrNameLst>
                                          <p:attrName>style.visibility</p:attrName>
                                        </p:attrNameLst>
                                      </p:cBhvr>
                                      <p:to>
                                        <p:strVal val="visible"/>
                                      </p:to>
                                    </p:set>
                                    <p:animEffect transition="in" filter="barn(inVertical)">
                                      <p:cBhvr>
                                        <p:cTn id="132" dur="500"/>
                                        <p:tgtEl>
                                          <p:spTgt spid="97"/>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98"/>
                                        </p:tgtEl>
                                        <p:attrNameLst>
                                          <p:attrName>style.visibility</p:attrName>
                                        </p:attrNameLst>
                                      </p:cBhvr>
                                      <p:to>
                                        <p:strVal val="visible"/>
                                      </p:to>
                                    </p:set>
                                    <p:animEffect transition="in" filter="barn(inVertical)">
                                      <p:cBhvr>
                                        <p:cTn id="137" dur="500"/>
                                        <p:tgtEl>
                                          <p:spTgt spid="98"/>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99"/>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6" grpId="0" animBg="1"/>
      <p:bldP spid="78" grpId="0" animBg="1"/>
      <p:bldP spid="80" grpId="0" animBg="1"/>
      <p:bldP spid="83" grpId="0" animBg="1"/>
      <p:bldP spid="84" grpId="0" animBg="1"/>
      <p:bldP spid="85" grpId="0" animBg="1"/>
      <p:bldP spid="87" grpId="0" animBg="1"/>
      <p:bldP spid="88" grpId="0" animBg="1"/>
      <p:bldP spid="90" grpId="0" animBg="1"/>
      <p:bldP spid="92" grpId="0" animBg="1"/>
      <p:bldP spid="94" grpId="0" animBg="1"/>
      <p:bldP spid="96" grpId="0" animBg="1"/>
      <p:bldP spid="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1" descr="seca_transparent">
            <a:extLst>
              <a:ext uri="{FF2B5EF4-FFF2-40B4-BE49-F238E27FC236}">
                <a16:creationId xmlns:a16="http://schemas.microsoft.com/office/drawing/2014/main" id="{F6CC3C0B-642D-4196-8CC3-E299B002B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AutoShape 19">
            <a:extLst>
              <a:ext uri="{FF2B5EF4-FFF2-40B4-BE49-F238E27FC236}">
                <a16:creationId xmlns:a16="http://schemas.microsoft.com/office/drawing/2014/main" id="{973A90A9-C67E-4D16-A3F7-2840D3A3806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10" name="Rectangle 2">
            <a:extLst>
              <a:ext uri="{FF2B5EF4-FFF2-40B4-BE49-F238E27FC236}">
                <a16:creationId xmlns:a16="http://schemas.microsoft.com/office/drawing/2014/main" id="{8AD20FB2-5C04-354B-9B6B-1A67A8B4CF6F}"/>
              </a:ext>
            </a:extLst>
          </p:cNvPr>
          <p:cNvSpPr>
            <a:spLocks noChangeArrowheads="1"/>
          </p:cNvSpPr>
          <p:nvPr/>
        </p:nvSpPr>
        <p:spPr bwMode="auto">
          <a:xfrm>
            <a:off x="190499" y="782165"/>
            <a:ext cx="11403724" cy="153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54000" bIns="54000" anchor="ctr"/>
          <a:lstStyle>
            <a:lvl1pPr algn="l" eaLnBrk="0" hangingPunct="0">
              <a:defRPr sz="1600">
                <a:solidFill>
                  <a:srgbClr val="A5A5A5"/>
                </a:solidFill>
                <a:latin typeface="Arial" panose="020B0604020202020204" pitchFamily="34" charset="0"/>
              </a:defRPr>
            </a:lvl1pPr>
            <a:lvl2pPr marL="817563" indent="-295275" algn="l" eaLnBrk="0" hangingPunct="0">
              <a:defRPr sz="1600">
                <a:solidFill>
                  <a:srgbClr val="A5A5A5"/>
                </a:solidFill>
                <a:latin typeface="Arial" panose="020B0604020202020204" pitchFamily="34" charset="0"/>
              </a:defRPr>
            </a:lvl2pPr>
            <a:lvl3pPr marL="1225550" indent="-228600" algn="l" eaLnBrk="0" hangingPunct="0">
              <a:buChar char="•"/>
              <a:defRPr sz="1600">
                <a:solidFill>
                  <a:srgbClr val="A5A5A5"/>
                </a:solidFill>
                <a:latin typeface="Arial" panose="020B0604020202020204" pitchFamily="34" charset="0"/>
              </a:defRPr>
            </a:lvl3pPr>
            <a:lvl4pPr marL="1633538" indent="-228600" algn="l" eaLnBrk="0" hangingPunct="0">
              <a:buChar char="•"/>
              <a:defRPr sz="1200">
                <a:solidFill>
                  <a:srgbClr val="A5A5A5"/>
                </a:solidFill>
                <a:latin typeface="Arial" panose="020B0604020202020204" pitchFamily="34" charset="0"/>
              </a:defRPr>
            </a:lvl4pPr>
            <a:lvl5pPr marL="2066925" indent="-238125" algn="l" eaLnBrk="0" hangingPunct="0">
              <a:buChar char="•"/>
              <a:defRPr sz="1000">
                <a:solidFill>
                  <a:srgbClr val="A5A5A5"/>
                </a:solidFill>
                <a:latin typeface="Arial" panose="020B0604020202020204" pitchFamily="34" charset="0"/>
              </a:defRPr>
            </a:lvl5pPr>
            <a:lvl6pPr marL="25241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6pPr>
            <a:lvl7pPr marL="29813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7pPr>
            <a:lvl8pPr marL="34385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8pPr>
            <a:lvl9pPr marL="3895725" indent="-238125" eaLnBrk="0" fontAlgn="base" hangingPunct="0">
              <a:spcBef>
                <a:spcPct val="25000"/>
              </a:spcBef>
              <a:spcAft>
                <a:spcPct val="25000"/>
              </a:spcAft>
              <a:buClr>
                <a:srgbClr val="EE1C25"/>
              </a:buClr>
              <a:buChar char="•"/>
              <a:defRPr sz="1000">
                <a:solidFill>
                  <a:srgbClr val="A5A5A5"/>
                </a:solidFill>
                <a:latin typeface="Arial" panose="020B0604020202020204" pitchFamily="34" charset="0"/>
              </a:defRPr>
            </a:lvl9pPr>
          </a:lstStyle>
          <a:p>
            <a:pPr algn="ctr" eaLnBrk="1" hangingPunct="1">
              <a:spcBef>
                <a:spcPct val="50000"/>
              </a:spcBef>
              <a:spcAft>
                <a:spcPct val="0"/>
              </a:spcAft>
              <a:buClrTx/>
            </a:pPr>
            <a:r>
              <a:rPr lang="es-ES" altLang="zh-CN" sz="4600" b="1" dirty="0">
                <a:solidFill>
                  <a:srgbClr val="5E5E5E"/>
                </a:solidFill>
                <a:ea typeface="宋体" panose="02010600030101010101" pitchFamily="2" charset="-122"/>
              </a:rPr>
              <a:t>PONENTES</a:t>
            </a:r>
            <a:endParaRPr lang="de-DE" altLang="zh-CN" sz="4600" b="1" dirty="0">
              <a:solidFill>
                <a:schemeClr val="hlink"/>
              </a:solidFill>
              <a:ea typeface="宋体" panose="02010600030101010101" pitchFamily="2" charset="-122"/>
            </a:endParaRPr>
          </a:p>
        </p:txBody>
      </p:sp>
      <p:pic>
        <p:nvPicPr>
          <p:cNvPr id="11" name="Picture 10">
            <a:extLst>
              <a:ext uri="{FF2B5EF4-FFF2-40B4-BE49-F238E27FC236}">
                <a16:creationId xmlns:a16="http://schemas.microsoft.com/office/drawing/2014/main" id="{96F024D8-C6B3-384A-82FF-EC07FEF79858}"/>
              </a:ext>
            </a:extLst>
          </p:cNvPr>
          <p:cNvPicPr>
            <a:picLocks noChangeAspect="1"/>
          </p:cNvPicPr>
          <p:nvPr/>
        </p:nvPicPr>
        <p:blipFill>
          <a:blip r:embed="rId4"/>
          <a:stretch>
            <a:fillRect/>
          </a:stretch>
        </p:blipFill>
        <p:spPr>
          <a:xfrm>
            <a:off x="530349" y="3108251"/>
            <a:ext cx="1740531" cy="1720351"/>
          </a:xfrm>
          <a:prstGeom prst="rect">
            <a:avLst/>
          </a:prstGeom>
        </p:spPr>
      </p:pic>
      <p:pic>
        <p:nvPicPr>
          <p:cNvPr id="12" name="Picture 11">
            <a:extLst>
              <a:ext uri="{FF2B5EF4-FFF2-40B4-BE49-F238E27FC236}">
                <a16:creationId xmlns:a16="http://schemas.microsoft.com/office/drawing/2014/main" id="{D2D01E5E-F826-A942-842C-1BC6E7AEE953}"/>
              </a:ext>
            </a:extLst>
          </p:cNvPr>
          <p:cNvPicPr>
            <a:picLocks noChangeAspect="1"/>
          </p:cNvPicPr>
          <p:nvPr/>
        </p:nvPicPr>
        <p:blipFill>
          <a:blip r:embed="rId5">
            <a:clrChange>
              <a:clrFrom>
                <a:srgbClr val="F1FFFF"/>
              </a:clrFrom>
              <a:clrTo>
                <a:srgbClr val="F1FFFF">
                  <a:alpha val="0"/>
                </a:srgbClr>
              </a:clrTo>
            </a:clrChange>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6633255" y="3108251"/>
            <a:ext cx="1563966" cy="1661207"/>
          </a:xfrm>
          <a:prstGeom prst="rect">
            <a:avLst/>
          </a:prstGeom>
        </p:spPr>
      </p:pic>
      <p:sp>
        <p:nvSpPr>
          <p:cNvPr id="13" name="TextBox 12">
            <a:extLst>
              <a:ext uri="{FF2B5EF4-FFF2-40B4-BE49-F238E27FC236}">
                <a16:creationId xmlns:a16="http://schemas.microsoft.com/office/drawing/2014/main" id="{49285C71-401A-5244-BC82-C814B1F5B041}"/>
              </a:ext>
            </a:extLst>
          </p:cNvPr>
          <p:cNvSpPr txBox="1"/>
          <p:nvPr/>
        </p:nvSpPr>
        <p:spPr>
          <a:xfrm>
            <a:off x="2354822" y="2907705"/>
            <a:ext cx="3203924" cy="1569660"/>
          </a:xfrm>
          <a:prstGeom prst="rect">
            <a:avLst/>
          </a:prstGeom>
          <a:noFill/>
        </p:spPr>
        <p:txBody>
          <a:bodyPr wrap="square">
            <a:spAutoFit/>
          </a:bodyPr>
          <a:lstStyle/>
          <a:p>
            <a:pPr algn="just"/>
            <a:r>
              <a:rPr lang="es-CL" sz="1600" b="0" i="0" dirty="0">
                <a:solidFill>
                  <a:srgbClr val="202122"/>
                </a:solidFill>
                <a:effectLst/>
                <a:latin typeface="Baskerville" panose="02020502070401020303" pitchFamily="18" charset="0"/>
                <a:ea typeface="Baskerville" panose="02020502070401020303" pitchFamily="18" charset="0"/>
              </a:rPr>
              <a:t>YULIETH SANCHEZ TORO</a:t>
            </a:r>
          </a:p>
          <a:p>
            <a:pPr algn="just"/>
            <a:endParaRPr lang="es-CL" sz="1600" dirty="0">
              <a:solidFill>
                <a:srgbClr val="202122"/>
              </a:solidFill>
              <a:latin typeface="Baskerville" panose="02020502070401020303" pitchFamily="18" charset="0"/>
              <a:ea typeface="Baskerville" panose="02020502070401020303" pitchFamily="18" charset="0"/>
            </a:endParaRPr>
          </a:p>
          <a:p>
            <a:pPr algn="just"/>
            <a:endParaRPr lang="es-CL" sz="1600" b="0" i="0" dirty="0">
              <a:solidFill>
                <a:srgbClr val="202122"/>
              </a:solidFill>
              <a:effectLst/>
              <a:latin typeface="Baskerville" panose="02020502070401020303" pitchFamily="18" charset="0"/>
              <a:ea typeface="Baskerville" panose="02020502070401020303" pitchFamily="18" charset="0"/>
            </a:endParaRPr>
          </a:p>
          <a:p>
            <a:pPr marL="285750" indent="-285750" algn="just">
              <a:buFont typeface="Wingdings" pitchFamily="2" charset="2"/>
              <a:buChar char="v"/>
            </a:pPr>
            <a:r>
              <a:rPr lang="es-CL" sz="1600" b="0" i="0" dirty="0">
                <a:solidFill>
                  <a:srgbClr val="202122"/>
                </a:solidFill>
                <a:effectLst/>
                <a:latin typeface="Baskerville" panose="02020502070401020303" pitchFamily="18" charset="0"/>
                <a:ea typeface="Baskerville" panose="02020502070401020303" pitchFamily="18" charset="0"/>
              </a:rPr>
              <a:t>Ingeniera Biomédica</a:t>
            </a:r>
          </a:p>
          <a:p>
            <a:pPr marL="285750" indent="-285750" algn="just">
              <a:buFont typeface="Wingdings" pitchFamily="2" charset="2"/>
              <a:buChar char="v"/>
            </a:pPr>
            <a:r>
              <a:rPr lang="es-CL" sz="1600" dirty="0">
                <a:solidFill>
                  <a:srgbClr val="202122"/>
                </a:solidFill>
                <a:latin typeface="Baskerville" panose="02020502070401020303" pitchFamily="18" charset="0"/>
                <a:ea typeface="Baskerville" panose="02020502070401020303" pitchFamily="18" charset="0"/>
              </a:rPr>
              <a:t>Master Dirección de proyectos y  gerencia de servicios de salud</a:t>
            </a:r>
          </a:p>
        </p:txBody>
      </p:sp>
      <p:sp>
        <p:nvSpPr>
          <p:cNvPr id="14" name="TextBox 13">
            <a:extLst>
              <a:ext uri="{FF2B5EF4-FFF2-40B4-BE49-F238E27FC236}">
                <a16:creationId xmlns:a16="http://schemas.microsoft.com/office/drawing/2014/main" id="{5D4E2582-BCD2-2D48-A4D6-6AA8CA7F1CF0}"/>
              </a:ext>
            </a:extLst>
          </p:cNvPr>
          <p:cNvSpPr txBox="1"/>
          <p:nvPr/>
        </p:nvSpPr>
        <p:spPr>
          <a:xfrm>
            <a:off x="8235216" y="2907705"/>
            <a:ext cx="3203924" cy="1815882"/>
          </a:xfrm>
          <a:prstGeom prst="rect">
            <a:avLst/>
          </a:prstGeom>
          <a:noFill/>
        </p:spPr>
        <p:txBody>
          <a:bodyPr wrap="square">
            <a:spAutoFit/>
          </a:bodyPr>
          <a:lstStyle/>
          <a:p>
            <a:pPr algn="just"/>
            <a:r>
              <a:rPr lang="es-CL" sz="1600" dirty="0">
                <a:solidFill>
                  <a:srgbClr val="202122"/>
                </a:solidFill>
                <a:latin typeface="Baskerville" panose="02020502070401020303" pitchFamily="18" charset="0"/>
                <a:ea typeface="Baskerville" panose="02020502070401020303" pitchFamily="18" charset="0"/>
              </a:rPr>
              <a:t>JHON NICOLAS ZULETA CASTILLO</a:t>
            </a:r>
          </a:p>
          <a:p>
            <a:pPr algn="just"/>
            <a:endParaRPr lang="es-CL" sz="1600" b="0" i="0" dirty="0">
              <a:solidFill>
                <a:srgbClr val="202122"/>
              </a:solidFill>
              <a:effectLst/>
              <a:latin typeface="Baskerville" panose="02020502070401020303" pitchFamily="18" charset="0"/>
              <a:ea typeface="Baskerville" panose="02020502070401020303" pitchFamily="18" charset="0"/>
            </a:endParaRPr>
          </a:p>
          <a:p>
            <a:pPr marL="285750" indent="-285750" algn="just">
              <a:buFont typeface="Wingdings" pitchFamily="2" charset="2"/>
              <a:buChar char="v"/>
            </a:pPr>
            <a:r>
              <a:rPr lang="es-CL" sz="1600" b="0" i="0" dirty="0">
                <a:solidFill>
                  <a:srgbClr val="202122"/>
                </a:solidFill>
                <a:effectLst/>
                <a:latin typeface="Baskerville" panose="02020502070401020303" pitchFamily="18" charset="0"/>
                <a:ea typeface="Baskerville" panose="02020502070401020303" pitchFamily="18" charset="0"/>
              </a:rPr>
              <a:t>Ingeniero Biomédico</a:t>
            </a:r>
          </a:p>
          <a:p>
            <a:pPr marL="285750" indent="-285750" algn="just">
              <a:buFont typeface="Wingdings" pitchFamily="2" charset="2"/>
              <a:buChar char="v"/>
            </a:pPr>
            <a:r>
              <a:rPr lang="es-CL" sz="1600" dirty="0">
                <a:solidFill>
                  <a:srgbClr val="202122"/>
                </a:solidFill>
                <a:latin typeface="Baskerville" panose="02020502070401020303" pitchFamily="18" charset="0"/>
                <a:ea typeface="Baskerville" panose="02020502070401020303" pitchFamily="18" charset="0"/>
              </a:rPr>
              <a:t>Especialista en método Wolf Pack</a:t>
            </a:r>
          </a:p>
          <a:p>
            <a:pPr marL="285750" indent="-285750" algn="just">
              <a:buFont typeface="Wingdings" pitchFamily="2" charset="2"/>
              <a:buChar char="v"/>
            </a:pPr>
            <a:r>
              <a:rPr lang="es-CL" sz="1600" dirty="0">
                <a:solidFill>
                  <a:srgbClr val="202122"/>
                </a:solidFill>
                <a:latin typeface="Baskerville" panose="02020502070401020303" pitchFamily="18" charset="0"/>
                <a:ea typeface="Baskerville" panose="02020502070401020303" pitchFamily="18" charset="0"/>
              </a:rPr>
              <a:t>Especialista en Marketing Digital</a:t>
            </a:r>
          </a:p>
        </p:txBody>
      </p:sp>
      <p:sp>
        <p:nvSpPr>
          <p:cNvPr id="2" name="Date Placeholder 1">
            <a:extLst>
              <a:ext uri="{FF2B5EF4-FFF2-40B4-BE49-F238E27FC236}">
                <a16:creationId xmlns:a16="http://schemas.microsoft.com/office/drawing/2014/main" id="{D16CF229-BF9A-E347-A1B4-D52C4EA65694}"/>
              </a:ext>
            </a:extLst>
          </p:cNvPr>
          <p:cNvSpPr>
            <a:spLocks noGrp="1"/>
          </p:cNvSpPr>
          <p:nvPr>
            <p:ph type="dt" sz="half" idx="10"/>
          </p:nvPr>
        </p:nvSpPr>
        <p:spPr/>
        <p:txBody>
          <a:bodyPr/>
          <a:lstStyle/>
          <a:p>
            <a:r>
              <a:rPr lang="en-US"/>
              <a:t>21/9/23</a:t>
            </a:r>
            <a:endParaRPr lang="es-CO"/>
          </a:p>
        </p:txBody>
      </p:sp>
      <p:sp>
        <p:nvSpPr>
          <p:cNvPr id="3" name="Footer Placeholder 2">
            <a:extLst>
              <a:ext uri="{FF2B5EF4-FFF2-40B4-BE49-F238E27FC236}">
                <a16:creationId xmlns:a16="http://schemas.microsoft.com/office/drawing/2014/main" id="{4D652E3A-C96E-6E4B-8476-3E4D275C9BB1}"/>
              </a:ext>
            </a:extLst>
          </p:cNvPr>
          <p:cNvSpPr>
            <a:spLocks noGrp="1"/>
          </p:cNvSpPr>
          <p:nvPr>
            <p:ph type="ftr" sz="quarter" idx="11"/>
          </p:nvPr>
        </p:nvSpPr>
        <p:spPr/>
        <p:txBody>
          <a:bodyPr/>
          <a:lstStyle/>
          <a:p>
            <a:r>
              <a:rPr lang="es-CO"/>
              <a:t>Seca LATAM</a:t>
            </a:r>
          </a:p>
        </p:txBody>
      </p:sp>
      <p:sp>
        <p:nvSpPr>
          <p:cNvPr id="4" name="Slide Number Placeholder 3">
            <a:extLst>
              <a:ext uri="{FF2B5EF4-FFF2-40B4-BE49-F238E27FC236}">
                <a16:creationId xmlns:a16="http://schemas.microsoft.com/office/drawing/2014/main" id="{99AF6237-C6BB-B344-9EAC-83922CA641CF}"/>
              </a:ext>
            </a:extLst>
          </p:cNvPr>
          <p:cNvSpPr>
            <a:spLocks noGrp="1"/>
          </p:cNvSpPr>
          <p:nvPr>
            <p:ph type="sldNum" sz="quarter" idx="12"/>
          </p:nvPr>
        </p:nvSpPr>
        <p:spPr/>
        <p:txBody>
          <a:bodyPr/>
          <a:lstStyle/>
          <a:p>
            <a:fld id="{661595ED-7963-46F0-9995-F3F3CE134BE8}" type="slidenum">
              <a:rPr lang="es-CO" smtClean="0"/>
              <a:t>2</a:t>
            </a:fld>
            <a:endParaRPr lang="es-CO"/>
          </a:p>
        </p:txBody>
      </p:sp>
    </p:spTree>
    <p:extLst>
      <p:ext uri="{BB962C8B-B14F-4D97-AF65-F5344CB8AC3E}">
        <p14:creationId xmlns:p14="http://schemas.microsoft.com/office/powerpoint/2010/main" val="39678180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a:xfrm>
            <a:off x="4038600" y="6369050"/>
            <a:ext cx="4114800" cy="365125"/>
          </a:xfrm>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20</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2597669" y="149723"/>
            <a:ext cx="7025237" cy="1323439"/>
          </a:xfrm>
          <a:prstGeom prst="rect">
            <a:avLst/>
          </a:prstGeom>
          <a:noFill/>
        </p:spPr>
        <p:txBody>
          <a:bodyPr wrap="square" rtlCol="0">
            <a:spAutoFit/>
          </a:bodyPr>
          <a:lstStyle/>
          <a:p>
            <a:pPr>
              <a:spcBef>
                <a:spcPct val="50000"/>
              </a:spcBef>
              <a:spcAft>
                <a:spcPct val="0"/>
              </a:spcAft>
            </a:pPr>
            <a:r>
              <a:rPr lang="de-DE" altLang="zh-CN" sz="3200" b="1" dirty="0">
                <a:solidFill>
                  <a:schemeClr val="tx1"/>
                </a:solidFill>
                <a:ea typeface="宋体" panose="02010600030101010101" pitchFamily="2" charset="-122"/>
              </a:rPr>
              <a:t>BUENAS PRÁCTICAS DE METROLOGÍA</a:t>
            </a:r>
          </a:p>
          <a:p>
            <a:pPr>
              <a:spcBef>
                <a:spcPct val="50000"/>
              </a:spcBef>
              <a:spcAft>
                <a:spcPct val="0"/>
              </a:spcAft>
            </a:pPr>
            <a:endParaRPr lang="es-CO" sz="3200" b="1" dirty="0">
              <a:ea typeface="宋体" panose="02010600030101010101" pitchFamily="2" charset="-122"/>
            </a:endParaRPr>
          </a:p>
        </p:txBody>
      </p:sp>
      <p:grpSp>
        <p:nvGrpSpPr>
          <p:cNvPr id="100" name="Google Shape;110;p17">
            <a:extLst>
              <a:ext uri="{FF2B5EF4-FFF2-40B4-BE49-F238E27FC236}">
                <a16:creationId xmlns:a16="http://schemas.microsoft.com/office/drawing/2014/main" id="{DBA54394-57A1-4B4F-93F0-81CCA11F33B6}"/>
              </a:ext>
            </a:extLst>
          </p:cNvPr>
          <p:cNvGrpSpPr/>
          <p:nvPr/>
        </p:nvGrpSpPr>
        <p:grpSpPr>
          <a:xfrm>
            <a:off x="3162301" y="1302418"/>
            <a:ext cx="5249768" cy="915481"/>
            <a:chOff x="457200" y="1009865"/>
            <a:chExt cx="3937326" cy="686610"/>
          </a:xfrm>
        </p:grpSpPr>
        <p:sp>
          <p:nvSpPr>
            <p:cNvPr id="101" name="Google Shape;111;p17">
              <a:extLst>
                <a:ext uri="{FF2B5EF4-FFF2-40B4-BE49-F238E27FC236}">
                  <a16:creationId xmlns:a16="http://schemas.microsoft.com/office/drawing/2014/main" id="{C06273C6-568D-6B48-BDB3-01C436D576A7}"/>
                </a:ext>
              </a:extLst>
            </p:cNvPr>
            <p:cNvSpPr txBox="1"/>
            <p:nvPr/>
          </p:nvSpPr>
          <p:spPr>
            <a:xfrm>
              <a:off x="1862400" y="1009865"/>
              <a:ext cx="2532126" cy="686610"/>
            </a:xfrm>
            <a:prstGeom prst="rect">
              <a:avLst/>
            </a:prstGeom>
            <a:noFill/>
            <a:ln>
              <a:noFill/>
            </a:ln>
          </p:spPr>
          <p:txBody>
            <a:bodyPr spcFirstLastPara="1" wrap="square" lIns="121900" tIns="121900" rIns="121900" bIns="121900" anchor="ctr" anchorCtr="0">
              <a:noAutofit/>
            </a:bodyPr>
            <a:lstStyle/>
            <a:p>
              <a:pPr marL="171450" marR="0" lvl="0" indent="-171450"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ES_tradnl" sz="1200" b="0" i="0" u="none" strike="noStrike" kern="0" cap="none" spc="0" normalizeH="0" baseline="0" dirty="0">
                  <a:ln>
                    <a:noFill/>
                  </a:ln>
                  <a:solidFill>
                    <a:srgbClr val="000000"/>
                  </a:solidFill>
                  <a:effectLst/>
                  <a:uLnTx/>
                  <a:uFillTx/>
                  <a:latin typeface="Roboto"/>
                  <a:ea typeface="Roboto"/>
                  <a:cs typeface="Roboto"/>
                  <a:sym typeface="Roboto"/>
                </a:rPr>
                <a:t>Barreras de contaminación</a:t>
              </a:r>
            </a:p>
            <a:p>
              <a:pPr marL="171450" marR="0" lvl="0" indent="-171450"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ES_tradnl" sz="1200" b="0" i="0" u="none" strike="noStrike" kern="0" cap="none" spc="0" normalizeH="0" baseline="0" dirty="0">
                  <a:ln>
                    <a:noFill/>
                  </a:ln>
                  <a:solidFill>
                    <a:srgbClr val="000000"/>
                  </a:solidFill>
                  <a:effectLst/>
                  <a:uLnTx/>
                  <a:uFillTx/>
                  <a:latin typeface="Roboto"/>
                  <a:ea typeface="Roboto"/>
                  <a:cs typeface="Roboto"/>
                  <a:sym typeface="Roboto"/>
                </a:rPr>
                <a:t>Identificación única de masas patrón</a:t>
              </a:r>
            </a:p>
            <a:p>
              <a:pPr marL="171450" marR="0" lvl="0" indent="-171450"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ES_tradnl" sz="1200" b="0" i="0" u="none" strike="noStrike" kern="0" cap="none" spc="0" normalizeH="0" baseline="0" dirty="0">
                  <a:ln>
                    <a:noFill/>
                  </a:ln>
                  <a:solidFill>
                    <a:srgbClr val="000000"/>
                  </a:solidFill>
                  <a:effectLst/>
                  <a:uLnTx/>
                  <a:uFillTx/>
                  <a:latin typeface="Roboto"/>
                  <a:ea typeface="Roboto"/>
                  <a:cs typeface="Roboto"/>
                  <a:sym typeface="Roboto"/>
                </a:rPr>
                <a:t>Errores de digitación</a:t>
              </a:r>
            </a:p>
            <a:p>
              <a:pPr marL="171450" marR="0" lvl="0" indent="-171450"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ES_tradnl" sz="1200" b="0" i="0" u="none" strike="noStrike" kern="0" cap="none" spc="0" normalizeH="0" baseline="0" dirty="0">
                  <a:ln>
                    <a:noFill/>
                  </a:ln>
                  <a:solidFill>
                    <a:srgbClr val="000000"/>
                  </a:solidFill>
                  <a:effectLst/>
                  <a:uLnTx/>
                  <a:uFillTx/>
                  <a:latin typeface="Roboto"/>
                  <a:ea typeface="Roboto"/>
                  <a:cs typeface="Roboto"/>
                  <a:sym typeface="Roboto"/>
                </a:rPr>
                <a:t>Omisión de pasos durante el procedimiento</a:t>
              </a:r>
            </a:p>
          </p:txBody>
        </p:sp>
        <p:sp>
          <p:nvSpPr>
            <p:cNvPr id="102" name="Google Shape;112;p17">
              <a:extLst>
                <a:ext uri="{FF2B5EF4-FFF2-40B4-BE49-F238E27FC236}">
                  <a16:creationId xmlns:a16="http://schemas.microsoft.com/office/drawing/2014/main" id="{83DA7E9E-0456-5745-8F1F-6E9222FFB02E}"/>
                </a:ext>
              </a:extLst>
            </p:cNvPr>
            <p:cNvSpPr/>
            <p:nvPr/>
          </p:nvSpPr>
          <p:spPr>
            <a:xfrm>
              <a:off x="457200" y="1076311"/>
              <a:ext cx="1405200" cy="462000"/>
            </a:xfrm>
            <a:prstGeom prst="roundRect">
              <a:avLst>
                <a:gd name="adj" fmla="val 19507"/>
              </a:avLst>
            </a:prstGeom>
            <a:solidFill>
              <a:srgbClr val="FF5A20"/>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2000" b="1" i="0" u="none" strike="noStrike" kern="0" cap="none" spc="0" normalizeH="0" baseline="0" dirty="0">
                  <a:ln>
                    <a:noFill/>
                  </a:ln>
                  <a:solidFill>
                    <a:srgbClr val="FFFFFF"/>
                  </a:solidFill>
                  <a:effectLst/>
                  <a:uLnTx/>
                  <a:uFillTx/>
                  <a:latin typeface="Fira Sans Extra Condensed"/>
                  <a:ea typeface="Fira Sans Extra Condensed"/>
                  <a:cs typeface="Fira Sans Extra Condensed"/>
                  <a:sym typeface="Fira Sans Extra Condensed"/>
                </a:rPr>
                <a:t>Factores Humanos</a:t>
              </a:r>
              <a:endParaRPr kumimoji="0" lang="es-ES_tradnl" sz="2000" b="0" i="0" u="none" strike="noStrike" kern="0" cap="none" spc="0" normalizeH="0" baseline="0" dirty="0">
                <a:ln>
                  <a:noFill/>
                </a:ln>
                <a:solidFill>
                  <a:srgbClr val="FFFFFF"/>
                </a:solidFill>
                <a:effectLst/>
                <a:uLnTx/>
                <a:uFillTx/>
                <a:latin typeface="Arial"/>
                <a:cs typeface="Arial"/>
                <a:sym typeface="Arial"/>
              </a:endParaRPr>
            </a:p>
          </p:txBody>
        </p:sp>
      </p:grpSp>
      <p:grpSp>
        <p:nvGrpSpPr>
          <p:cNvPr id="104" name="Google Shape;114;p17">
            <a:extLst>
              <a:ext uri="{FF2B5EF4-FFF2-40B4-BE49-F238E27FC236}">
                <a16:creationId xmlns:a16="http://schemas.microsoft.com/office/drawing/2014/main" id="{2D0135E3-7461-8C4A-96D4-6B3572CBCB9A}"/>
              </a:ext>
            </a:extLst>
          </p:cNvPr>
          <p:cNvGrpSpPr/>
          <p:nvPr/>
        </p:nvGrpSpPr>
        <p:grpSpPr>
          <a:xfrm>
            <a:off x="3162301" y="2807187"/>
            <a:ext cx="4720593" cy="682800"/>
            <a:chOff x="457200" y="2098714"/>
            <a:chExt cx="3540445" cy="512100"/>
          </a:xfrm>
        </p:grpSpPr>
        <p:sp>
          <p:nvSpPr>
            <p:cNvPr id="105" name="Google Shape;115;p17">
              <a:extLst>
                <a:ext uri="{FF2B5EF4-FFF2-40B4-BE49-F238E27FC236}">
                  <a16:creationId xmlns:a16="http://schemas.microsoft.com/office/drawing/2014/main" id="{81850914-8EB3-3747-BD74-592F79F9480B}"/>
                </a:ext>
              </a:extLst>
            </p:cNvPr>
            <p:cNvSpPr txBox="1"/>
            <p:nvPr/>
          </p:nvSpPr>
          <p:spPr>
            <a:xfrm>
              <a:off x="1953445" y="2098714"/>
              <a:ext cx="2044200" cy="512100"/>
            </a:xfrm>
            <a:prstGeom prst="rect">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s-ES_tradnl" sz="1400" b="0" i="0" u="none" strike="noStrike" kern="0" cap="none" spc="0" normalizeH="0" baseline="0" dirty="0">
                  <a:ln>
                    <a:noFill/>
                  </a:ln>
                  <a:solidFill>
                    <a:srgbClr val="000000"/>
                  </a:solidFill>
                  <a:effectLst/>
                  <a:uLnTx/>
                  <a:uFillTx/>
                  <a:latin typeface="Roboto"/>
                  <a:ea typeface="Roboto"/>
                  <a:cs typeface="Roboto"/>
                  <a:sym typeface="Roboto"/>
                </a:rPr>
                <a:t>Daño o alteración en la estructura de los patrones</a:t>
              </a:r>
            </a:p>
          </p:txBody>
        </p:sp>
        <p:sp>
          <p:nvSpPr>
            <p:cNvPr id="106" name="Google Shape;116;p17">
              <a:extLst>
                <a:ext uri="{FF2B5EF4-FFF2-40B4-BE49-F238E27FC236}">
                  <a16:creationId xmlns:a16="http://schemas.microsoft.com/office/drawing/2014/main" id="{F8526111-6D99-1A43-9387-D16E7EC0C84C}"/>
                </a:ext>
              </a:extLst>
            </p:cNvPr>
            <p:cNvSpPr/>
            <p:nvPr/>
          </p:nvSpPr>
          <p:spPr>
            <a:xfrm>
              <a:off x="457200" y="2130440"/>
              <a:ext cx="1405200" cy="462000"/>
            </a:xfrm>
            <a:prstGeom prst="roundRect">
              <a:avLst>
                <a:gd name="adj" fmla="val 19507"/>
              </a:avLst>
            </a:prstGeom>
            <a:solidFill>
              <a:srgbClr val="26A7E2"/>
            </a:solidFill>
            <a:ln>
              <a:noFill/>
            </a:ln>
          </p:spPr>
          <p:txBody>
            <a:bodyPr spcFirstLastPara="1" wrap="square" lIns="121900" tIns="121900" rIns="121900" bIns="121900" anchor="ctr" anchorCtr="0">
              <a:noAutofit/>
            </a:bodyPr>
            <a:lstStyle/>
            <a:p>
              <a:pPr algn="ctr" defTabSz="1219170">
                <a:buClr>
                  <a:srgbClr val="000000"/>
                </a:buClr>
              </a:pPr>
              <a:r>
                <a:rPr kumimoji="0" lang="es-ES_tradnl" sz="2000" b="1" i="0" u="none" strike="noStrike" kern="0" cap="none" spc="0" normalizeH="0" baseline="0" dirty="0">
                  <a:ln>
                    <a:noFill/>
                  </a:ln>
                  <a:solidFill>
                    <a:srgbClr val="FFFFFF"/>
                  </a:solidFill>
                  <a:effectLst/>
                  <a:uLnTx/>
                  <a:uFillTx/>
                  <a:latin typeface="Fira Sans Extra Condensed"/>
                  <a:ea typeface="Fira Sans Extra Condensed"/>
                  <a:cs typeface="Fira Sans Extra Condensed"/>
                  <a:sym typeface="Fira Sans Extra Condensed"/>
                </a:rPr>
                <a:t>Manejo de instrumentos</a:t>
              </a:r>
            </a:p>
          </p:txBody>
        </p:sp>
      </p:grpSp>
      <p:grpSp>
        <p:nvGrpSpPr>
          <p:cNvPr id="108" name="Google Shape;118;p17">
            <a:extLst>
              <a:ext uri="{FF2B5EF4-FFF2-40B4-BE49-F238E27FC236}">
                <a16:creationId xmlns:a16="http://schemas.microsoft.com/office/drawing/2014/main" id="{18D71E59-B7DB-2B46-BD7F-7E4EE1635A90}"/>
              </a:ext>
            </a:extLst>
          </p:cNvPr>
          <p:cNvGrpSpPr/>
          <p:nvPr/>
        </p:nvGrpSpPr>
        <p:grpSpPr>
          <a:xfrm>
            <a:off x="3162301" y="4212691"/>
            <a:ext cx="4848963" cy="682800"/>
            <a:chOff x="457200" y="3146166"/>
            <a:chExt cx="3636722" cy="512100"/>
          </a:xfrm>
        </p:grpSpPr>
        <p:sp>
          <p:nvSpPr>
            <p:cNvPr id="109" name="Google Shape;119;p17">
              <a:extLst>
                <a:ext uri="{FF2B5EF4-FFF2-40B4-BE49-F238E27FC236}">
                  <a16:creationId xmlns:a16="http://schemas.microsoft.com/office/drawing/2014/main" id="{5D878336-0448-A943-A9EE-2BD7E893F06E}"/>
                </a:ext>
              </a:extLst>
            </p:cNvPr>
            <p:cNvSpPr txBox="1"/>
            <p:nvPr/>
          </p:nvSpPr>
          <p:spPr>
            <a:xfrm>
              <a:off x="1945141" y="3146166"/>
              <a:ext cx="2148781" cy="512100"/>
            </a:xfrm>
            <a:prstGeom prst="rect">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s-ES_tradnl" sz="1600" b="0" i="0" u="none" strike="noStrike" kern="0" cap="none" spc="0" normalizeH="0" baseline="0" noProof="0" dirty="0">
                  <a:ln>
                    <a:noFill/>
                  </a:ln>
                  <a:solidFill>
                    <a:srgbClr val="000000"/>
                  </a:solidFill>
                  <a:effectLst/>
                  <a:uLnTx/>
                  <a:uFillTx/>
                  <a:latin typeface="Roboto"/>
                  <a:ea typeface="Roboto"/>
                  <a:cs typeface="Roboto"/>
                  <a:sym typeface="Roboto"/>
                </a:rPr>
                <a:t>Humedad</a:t>
              </a:r>
              <a:r>
                <a:rPr lang="es-ES_tradnl" sz="1600" kern="0" dirty="0">
                  <a:solidFill>
                    <a:srgbClr val="000000"/>
                  </a:solidFill>
                  <a:latin typeface="Roboto"/>
                  <a:ea typeface="Roboto"/>
                  <a:cs typeface="Roboto"/>
                  <a:sym typeface="Roboto"/>
                </a:rPr>
                <a:t> y</a:t>
              </a:r>
              <a:r>
                <a:rPr kumimoji="0" lang="es-ES_tradnl" sz="1600" b="0" i="0" u="none" strike="noStrike" kern="0" cap="none" spc="0" normalizeH="0" baseline="0" noProof="0" dirty="0">
                  <a:ln>
                    <a:noFill/>
                  </a:ln>
                  <a:solidFill>
                    <a:srgbClr val="000000"/>
                  </a:solidFill>
                  <a:effectLst/>
                  <a:uLnTx/>
                  <a:uFillTx/>
                  <a:latin typeface="Roboto"/>
                  <a:ea typeface="Roboto"/>
                  <a:cs typeface="Roboto"/>
                  <a:sym typeface="Roboto"/>
                </a:rPr>
                <a:t> temperatura</a:t>
              </a:r>
            </a:p>
          </p:txBody>
        </p:sp>
        <p:sp>
          <p:nvSpPr>
            <p:cNvPr id="110" name="Google Shape;120;p17">
              <a:extLst>
                <a:ext uri="{FF2B5EF4-FFF2-40B4-BE49-F238E27FC236}">
                  <a16:creationId xmlns:a16="http://schemas.microsoft.com/office/drawing/2014/main" id="{5A3AF82E-AB00-4341-AE40-77B1607B6CD9}"/>
                </a:ext>
              </a:extLst>
            </p:cNvPr>
            <p:cNvSpPr/>
            <p:nvPr/>
          </p:nvSpPr>
          <p:spPr>
            <a:xfrm>
              <a:off x="457200" y="3184568"/>
              <a:ext cx="1405200" cy="462000"/>
            </a:xfrm>
            <a:prstGeom prst="roundRect">
              <a:avLst>
                <a:gd name="adj" fmla="val 19507"/>
              </a:avLst>
            </a:prstGeom>
            <a:solidFill>
              <a:srgbClr val="9855E2"/>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2000" b="1" i="0" u="none" strike="noStrike" kern="0" cap="none" spc="0" normalizeH="0" baseline="0" dirty="0">
                  <a:ln>
                    <a:noFill/>
                  </a:ln>
                  <a:solidFill>
                    <a:srgbClr val="FFFFFF"/>
                  </a:solidFill>
                  <a:effectLst/>
                  <a:uLnTx/>
                  <a:uFillTx/>
                  <a:latin typeface="Fira Sans Extra Condensed"/>
                  <a:ea typeface="Fira Sans Extra Condensed"/>
                  <a:cs typeface="Fira Sans Extra Condensed"/>
                  <a:sym typeface="Fira Sans Extra Condensed"/>
                </a:rPr>
                <a:t>Condiciones Ambientales</a:t>
              </a:r>
              <a:endParaRPr kumimoji="0" lang="es-ES_tradnl" sz="2000" b="0" i="0" u="none" strike="noStrike" kern="0" cap="none" spc="0" normalizeH="0" baseline="0" dirty="0">
                <a:ln>
                  <a:noFill/>
                </a:ln>
                <a:solidFill>
                  <a:srgbClr val="FFFFFF"/>
                </a:solidFill>
                <a:effectLst/>
                <a:uLnTx/>
                <a:uFillTx/>
                <a:latin typeface="Arial"/>
                <a:cs typeface="Arial"/>
                <a:sym typeface="Arial"/>
              </a:endParaRPr>
            </a:p>
          </p:txBody>
        </p:sp>
      </p:grpSp>
      <p:grpSp>
        <p:nvGrpSpPr>
          <p:cNvPr id="112" name="Google Shape;122;p17">
            <a:extLst>
              <a:ext uri="{FF2B5EF4-FFF2-40B4-BE49-F238E27FC236}">
                <a16:creationId xmlns:a16="http://schemas.microsoft.com/office/drawing/2014/main" id="{C63BCC08-47FE-8D4C-B3B0-49F1831BFBE8}"/>
              </a:ext>
            </a:extLst>
          </p:cNvPr>
          <p:cNvGrpSpPr/>
          <p:nvPr/>
        </p:nvGrpSpPr>
        <p:grpSpPr>
          <a:xfrm>
            <a:off x="3162301" y="5618196"/>
            <a:ext cx="4716903" cy="682800"/>
            <a:chOff x="457200" y="4213647"/>
            <a:chExt cx="3537677" cy="512100"/>
          </a:xfrm>
        </p:grpSpPr>
        <p:sp>
          <p:nvSpPr>
            <p:cNvPr id="113" name="Google Shape;123;p17">
              <a:extLst>
                <a:ext uri="{FF2B5EF4-FFF2-40B4-BE49-F238E27FC236}">
                  <a16:creationId xmlns:a16="http://schemas.microsoft.com/office/drawing/2014/main" id="{15297C8A-DFB1-7144-8D2F-A4FFF6A84FBC}"/>
                </a:ext>
              </a:extLst>
            </p:cNvPr>
            <p:cNvSpPr txBox="1"/>
            <p:nvPr/>
          </p:nvSpPr>
          <p:spPr>
            <a:xfrm>
              <a:off x="1950677" y="4213647"/>
              <a:ext cx="2044200" cy="5121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kumimoji="0" lang="es-ES_tradnl" sz="1400" b="0" i="0" u="none" strike="noStrike" kern="0" cap="none" spc="0" normalizeH="0" baseline="0" dirty="0">
                  <a:ln>
                    <a:noFill/>
                  </a:ln>
                  <a:solidFill>
                    <a:srgbClr val="000000"/>
                  </a:solidFill>
                  <a:effectLst/>
                  <a:uLnTx/>
                  <a:uFillTx/>
                  <a:latin typeface="Roboto"/>
                  <a:ea typeface="Roboto"/>
                  <a:cs typeface="Roboto"/>
                  <a:sym typeface="Roboto"/>
                </a:rPr>
                <a:t>Incertidumbre de masas patrón</a:t>
              </a:r>
            </a:p>
          </p:txBody>
        </p:sp>
        <p:sp>
          <p:nvSpPr>
            <p:cNvPr id="114" name="Google Shape;124;p17">
              <a:extLst>
                <a:ext uri="{FF2B5EF4-FFF2-40B4-BE49-F238E27FC236}">
                  <a16:creationId xmlns:a16="http://schemas.microsoft.com/office/drawing/2014/main" id="{855031EA-B4DC-A840-83BD-D9307DD1A936}"/>
                </a:ext>
              </a:extLst>
            </p:cNvPr>
            <p:cNvSpPr/>
            <p:nvPr/>
          </p:nvSpPr>
          <p:spPr>
            <a:xfrm>
              <a:off x="457200" y="4238697"/>
              <a:ext cx="1405200" cy="462000"/>
            </a:xfrm>
            <a:prstGeom prst="roundRect">
              <a:avLst>
                <a:gd name="adj" fmla="val 19507"/>
              </a:avLst>
            </a:prstGeom>
            <a:solidFill>
              <a:srgbClr val="FFD348"/>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_tradnl" sz="2400" b="1" i="0" u="none" strike="noStrike" kern="0" cap="none" spc="0" normalizeH="0" baseline="0" dirty="0">
                  <a:ln>
                    <a:noFill/>
                  </a:ln>
                  <a:solidFill>
                    <a:srgbClr val="FFFFFF"/>
                  </a:solidFill>
                  <a:effectLst/>
                  <a:uLnTx/>
                  <a:uFillTx/>
                  <a:latin typeface="Fira Sans Extra Condensed"/>
                  <a:ea typeface="Fira Sans Extra Condensed"/>
                  <a:cs typeface="Fira Sans Extra Condensed"/>
                  <a:sym typeface="Fira Sans Extra Condensed"/>
                </a:rPr>
                <a:t>Trazabilidad</a:t>
              </a:r>
              <a:endParaRPr kumimoji="0" lang="es-ES_tradnl" sz="2400" b="0" i="0" u="none" strike="noStrike" kern="0" cap="none" spc="0" normalizeH="0" baseline="0" dirty="0">
                <a:ln>
                  <a:noFill/>
                </a:ln>
                <a:solidFill>
                  <a:srgbClr val="FFFFFF"/>
                </a:solidFill>
                <a:effectLst/>
                <a:uLnTx/>
                <a:uFillTx/>
                <a:latin typeface="Arial"/>
                <a:cs typeface="Arial"/>
                <a:sym typeface="Arial"/>
              </a:endParaRPr>
            </a:p>
          </p:txBody>
        </p:sp>
      </p:grpSp>
      <p:grpSp>
        <p:nvGrpSpPr>
          <p:cNvPr id="116" name="Google Shape;126;p17">
            <a:extLst>
              <a:ext uri="{FF2B5EF4-FFF2-40B4-BE49-F238E27FC236}">
                <a16:creationId xmlns:a16="http://schemas.microsoft.com/office/drawing/2014/main" id="{9657A364-E63F-AC41-B830-28B42FB844BE}"/>
              </a:ext>
            </a:extLst>
          </p:cNvPr>
          <p:cNvGrpSpPr/>
          <p:nvPr/>
        </p:nvGrpSpPr>
        <p:grpSpPr>
          <a:xfrm>
            <a:off x="8178357" y="1450409"/>
            <a:ext cx="1107844" cy="517295"/>
            <a:chOff x="4219242" y="1129120"/>
            <a:chExt cx="830883" cy="387971"/>
          </a:xfrm>
        </p:grpSpPr>
        <p:grpSp>
          <p:nvGrpSpPr>
            <p:cNvPr id="117" name="Google Shape;127;p17">
              <a:extLst>
                <a:ext uri="{FF2B5EF4-FFF2-40B4-BE49-F238E27FC236}">
                  <a16:creationId xmlns:a16="http://schemas.microsoft.com/office/drawing/2014/main" id="{3B3AAC5D-6232-A84D-82D8-BD7CCC80287C}"/>
                </a:ext>
              </a:extLst>
            </p:cNvPr>
            <p:cNvGrpSpPr/>
            <p:nvPr/>
          </p:nvGrpSpPr>
          <p:grpSpPr>
            <a:xfrm>
              <a:off x="4219242" y="1129120"/>
              <a:ext cx="705354" cy="387971"/>
              <a:chOff x="1184038" y="1818505"/>
              <a:chExt cx="867701" cy="477209"/>
            </a:xfrm>
          </p:grpSpPr>
          <p:sp>
            <p:nvSpPr>
              <p:cNvPr id="119" name="Google Shape;128;p17">
                <a:extLst>
                  <a:ext uri="{FF2B5EF4-FFF2-40B4-BE49-F238E27FC236}">
                    <a16:creationId xmlns:a16="http://schemas.microsoft.com/office/drawing/2014/main" id="{1E7DF4E4-A444-4F42-9AE9-37E2595A9B20}"/>
                  </a:ext>
                </a:extLst>
              </p:cNvPr>
              <p:cNvSpPr/>
              <p:nvPr/>
            </p:nvSpPr>
            <p:spPr>
              <a:xfrm>
                <a:off x="1184038" y="1818505"/>
                <a:ext cx="423016" cy="471597"/>
              </a:xfrm>
              <a:custGeom>
                <a:avLst/>
                <a:gdLst/>
                <a:ahLst/>
                <a:cxnLst/>
                <a:rect l="l" t="t" r="r" b="b"/>
                <a:pathLst>
                  <a:path w="22012" h="24540" extrusionOk="0">
                    <a:moveTo>
                      <a:pt x="11006" y="1"/>
                    </a:moveTo>
                    <a:lnTo>
                      <a:pt x="10461" y="20"/>
                    </a:lnTo>
                    <a:lnTo>
                      <a:pt x="9820" y="98"/>
                    </a:lnTo>
                    <a:lnTo>
                      <a:pt x="9139" y="176"/>
                    </a:lnTo>
                    <a:lnTo>
                      <a:pt x="8439" y="312"/>
                    </a:lnTo>
                    <a:lnTo>
                      <a:pt x="7739" y="467"/>
                    </a:lnTo>
                    <a:lnTo>
                      <a:pt x="7059" y="642"/>
                    </a:lnTo>
                    <a:lnTo>
                      <a:pt x="6748" y="740"/>
                    </a:lnTo>
                    <a:lnTo>
                      <a:pt x="6436" y="856"/>
                    </a:lnTo>
                    <a:lnTo>
                      <a:pt x="6164" y="973"/>
                    </a:lnTo>
                    <a:lnTo>
                      <a:pt x="5911" y="1090"/>
                    </a:lnTo>
                    <a:lnTo>
                      <a:pt x="6534" y="1517"/>
                    </a:lnTo>
                    <a:lnTo>
                      <a:pt x="6164" y="1829"/>
                    </a:lnTo>
                    <a:lnTo>
                      <a:pt x="5834" y="2140"/>
                    </a:lnTo>
                    <a:lnTo>
                      <a:pt x="5542" y="2451"/>
                    </a:lnTo>
                    <a:lnTo>
                      <a:pt x="5289" y="2801"/>
                    </a:lnTo>
                    <a:lnTo>
                      <a:pt x="5075" y="3131"/>
                    </a:lnTo>
                    <a:lnTo>
                      <a:pt x="4881" y="3481"/>
                    </a:lnTo>
                    <a:lnTo>
                      <a:pt x="4706" y="3831"/>
                    </a:lnTo>
                    <a:lnTo>
                      <a:pt x="4589" y="4181"/>
                    </a:lnTo>
                    <a:lnTo>
                      <a:pt x="4473" y="4512"/>
                    </a:lnTo>
                    <a:lnTo>
                      <a:pt x="4375" y="4862"/>
                    </a:lnTo>
                    <a:lnTo>
                      <a:pt x="4317" y="5173"/>
                    </a:lnTo>
                    <a:lnTo>
                      <a:pt x="4259" y="5484"/>
                    </a:lnTo>
                    <a:lnTo>
                      <a:pt x="4220" y="5776"/>
                    </a:lnTo>
                    <a:lnTo>
                      <a:pt x="4200" y="6048"/>
                    </a:lnTo>
                    <a:lnTo>
                      <a:pt x="4200" y="6534"/>
                    </a:lnTo>
                    <a:lnTo>
                      <a:pt x="4220" y="7020"/>
                    </a:lnTo>
                    <a:lnTo>
                      <a:pt x="4239" y="7195"/>
                    </a:lnTo>
                    <a:lnTo>
                      <a:pt x="4375" y="7370"/>
                    </a:lnTo>
                    <a:lnTo>
                      <a:pt x="4511" y="7565"/>
                    </a:lnTo>
                    <a:lnTo>
                      <a:pt x="4628" y="7779"/>
                    </a:lnTo>
                    <a:lnTo>
                      <a:pt x="4725" y="8012"/>
                    </a:lnTo>
                    <a:lnTo>
                      <a:pt x="4803" y="8265"/>
                    </a:lnTo>
                    <a:lnTo>
                      <a:pt x="4861" y="8498"/>
                    </a:lnTo>
                    <a:lnTo>
                      <a:pt x="4978" y="9003"/>
                    </a:lnTo>
                    <a:lnTo>
                      <a:pt x="5036" y="9451"/>
                    </a:lnTo>
                    <a:lnTo>
                      <a:pt x="5056" y="9820"/>
                    </a:lnTo>
                    <a:lnTo>
                      <a:pt x="5075" y="10151"/>
                    </a:lnTo>
                    <a:lnTo>
                      <a:pt x="5231" y="9995"/>
                    </a:lnTo>
                    <a:lnTo>
                      <a:pt x="5231" y="11453"/>
                    </a:lnTo>
                    <a:lnTo>
                      <a:pt x="5250" y="11570"/>
                    </a:lnTo>
                    <a:lnTo>
                      <a:pt x="5309" y="11687"/>
                    </a:lnTo>
                    <a:lnTo>
                      <a:pt x="5367" y="11765"/>
                    </a:lnTo>
                    <a:lnTo>
                      <a:pt x="5464" y="11842"/>
                    </a:lnTo>
                    <a:lnTo>
                      <a:pt x="5834" y="12017"/>
                    </a:lnTo>
                    <a:lnTo>
                      <a:pt x="5873" y="12776"/>
                    </a:lnTo>
                    <a:lnTo>
                      <a:pt x="5873" y="12912"/>
                    </a:lnTo>
                    <a:lnTo>
                      <a:pt x="5911" y="13165"/>
                    </a:lnTo>
                    <a:lnTo>
                      <a:pt x="5989" y="13417"/>
                    </a:lnTo>
                    <a:lnTo>
                      <a:pt x="6086" y="13670"/>
                    </a:lnTo>
                    <a:lnTo>
                      <a:pt x="6203" y="13903"/>
                    </a:lnTo>
                    <a:lnTo>
                      <a:pt x="6339" y="14117"/>
                    </a:lnTo>
                    <a:lnTo>
                      <a:pt x="6495" y="14331"/>
                    </a:lnTo>
                    <a:lnTo>
                      <a:pt x="6670" y="14526"/>
                    </a:lnTo>
                    <a:lnTo>
                      <a:pt x="6884" y="14681"/>
                    </a:lnTo>
                    <a:lnTo>
                      <a:pt x="7195" y="14915"/>
                    </a:lnTo>
                    <a:lnTo>
                      <a:pt x="7195" y="16470"/>
                    </a:lnTo>
                    <a:lnTo>
                      <a:pt x="7136" y="16412"/>
                    </a:lnTo>
                    <a:lnTo>
                      <a:pt x="7059" y="16353"/>
                    </a:lnTo>
                    <a:lnTo>
                      <a:pt x="6981" y="16315"/>
                    </a:lnTo>
                    <a:lnTo>
                      <a:pt x="6884" y="16295"/>
                    </a:lnTo>
                    <a:lnTo>
                      <a:pt x="6806" y="16315"/>
                    </a:lnTo>
                    <a:lnTo>
                      <a:pt x="6709" y="16334"/>
                    </a:lnTo>
                    <a:lnTo>
                      <a:pt x="6631" y="16373"/>
                    </a:lnTo>
                    <a:lnTo>
                      <a:pt x="6553" y="16412"/>
                    </a:lnTo>
                    <a:lnTo>
                      <a:pt x="6495" y="16489"/>
                    </a:lnTo>
                    <a:lnTo>
                      <a:pt x="5931" y="17345"/>
                    </a:lnTo>
                    <a:lnTo>
                      <a:pt x="6048" y="17617"/>
                    </a:lnTo>
                    <a:lnTo>
                      <a:pt x="1303" y="18745"/>
                    </a:lnTo>
                    <a:lnTo>
                      <a:pt x="1167" y="18784"/>
                    </a:lnTo>
                    <a:lnTo>
                      <a:pt x="1031" y="18823"/>
                    </a:lnTo>
                    <a:lnTo>
                      <a:pt x="895" y="18881"/>
                    </a:lnTo>
                    <a:lnTo>
                      <a:pt x="778" y="18959"/>
                    </a:lnTo>
                    <a:lnTo>
                      <a:pt x="662" y="19037"/>
                    </a:lnTo>
                    <a:lnTo>
                      <a:pt x="564" y="19134"/>
                    </a:lnTo>
                    <a:lnTo>
                      <a:pt x="370" y="19328"/>
                    </a:lnTo>
                    <a:lnTo>
                      <a:pt x="214" y="19562"/>
                    </a:lnTo>
                    <a:lnTo>
                      <a:pt x="156" y="19698"/>
                    </a:lnTo>
                    <a:lnTo>
                      <a:pt x="98" y="19814"/>
                    </a:lnTo>
                    <a:lnTo>
                      <a:pt x="59" y="19951"/>
                    </a:lnTo>
                    <a:lnTo>
                      <a:pt x="20" y="20106"/>
                    </a:lnTo>
                    <a:lnTo>
                      <a:pt x="0" y="20242"/>
                    </a:lnTo>
                    <a:lnTo>
                      <a:pt x="0" y="20378"/>
                    </a:lnTo>
                    <a:lnTo>
                      <a:pt x="0" y="23703"/>
                    </a:lnTo>
                    <a:lnTo>
                      <a:pt x="0" y="23820"/>
                    </a:lnTo>
                    <a:lnTo>
                      <a:pt x="39" y="23937"/>
                    </a:lnTo>
                    <a:lnTo>
                      <a:pt x="78" y="24034"/>
                    </a:lnTo>
                    <a:lnTo>
                      <a:pt x="117" y="24131"/>
                    </a:lnTo>
                    <a:lnTo>
                      <a:pt x="195" y="24228"/>
                    </a:lnTo>
                    <a:lnTo>
                      <a:pt x="253" y="24306"/>
                    </a:lnTo>
                    <a:lnTo>
                      <a:pt x="350" y="24384"/>
                    </a:lnTo>
                    <a:lnTo>
                      <a:pt x="448" y="24442"/>
                    </a:lnTo>
                    <a:lnTo>
                      <a:pt x="525" y="24481"/>
                    </a:lnTo>
                    <a:lnTo>
                      <a:pt x="642" y="24520"/>
                    </a:lnTo>
                    <a:lnTo>
                      <a:pt x="739" y="24539"/>
                    </a:lnTo>
                    <a:lnTo>
                      <a:pt x="21331" y="24539"/>
                    </a:lnTo>
                    <a:lnTo>
                      <a:pt x="21486" y="24481"/>
                    </a:lnTo>
                    <a:lnTo>
                      <a:pt x="21622" y="24403"/>
                    </a:lnTo>
                    <a:lnTo>
                      <a:pt x="21758" y="24306"/>
                    </a:lnTo>
                    <a:lnTo>
                      <a:pt x="21856" y="24170"/>
                    </a:lnTo>
                    <a:lnTo>
                      <a:pt x="21933" y="24034"/>
                    </a:lnTo>
                    <a:lnTo>
                      <a:pt x="21992" y="23878"/>
                    </a:lnTo>
                    <a:lnTo>
                      <a:pt x="22011" y="23703"/>
                    </a:lnTo>
                    <a:lnTo>
                      <a:pt x="22011" y="20378"/>
                    </a:lnTo>
                    <a:lnTo>
                      <a:pt x="21992" y="20242"/>
                    </a:lnTo>
                    <a:lnTo>
                      <a:pt x="21972" y="20106"/>
                    </a:lnTo>
                    <a:lnTo>
                      <a:pt x="21914" y="19853"/>
                    </a:lnTo>
                    <a:lnTo>
                      <a:pt x="21817" y="19639"/>
                    </a:lnTo>
                    <a:lnTo>
                      <a:pt x="21700" y="19426"/>
                    </a:lnTo>
                    <a:lnTo>
                      <a:pt x="21545" y="19231"/>
                    </a:lnTo>
                    <a:lnTo>
                      <a:pt x="21370" y="19056"/>
                    </a:lnTo>
                    <a:lnTo>
                      <a:pt x="21156" y="18920"/>
                    </a:lnTo>
                    <a:lnTo>
                      <a:pt x="20942" y="18823"/>
                    </a:lnTo>
                    <a:lnTo>
                      <a:pt x="20689" y="18745"/>
                    </a:lnTo>
                    <a:lnTo>
                      <a:pt x="15964" y="17617"/>
                    </a:lnTo>
                    <a:lnTo>
                      <a:pt x="16081" y="17345"/>
                    </a:lnTo>
                    <a:lnTo>
                      <a:pt x="15497" y="16489"/>
                    </a:lnTo>
                    <a:lnTo>
                      <a:pt x="15439" y="16412"/>
                    </a:lnTo>
                    <a:lnTo>
                      <a:pt x="15381" y="16373"/>
                    </a:lnTo>
                    <a:lnTo>
                      <a:pt x="15284" y="16334"/>
                    </a:lnTo>
                    <a:lnTo>
                      <a:pt x="15206" y="16315"/>
                    </a:lnTo>
                    <a:lnTo>
                      <a:pt x="15109" y="16295"/>
                    </a:lnTo>
                    <a:lnTo>
                      <a:pt x="15031" y="16315"/>
                    </a:lnTo>
                    <a:lnTo>
                      <a:pt x="14953" y="16353"/>
                    </a:lnTo>
                    <a:lnTo>
                      <a:pt x="14875" y="16412"/>
                    </a:lnTo>
                    <a:lnTo>
                      <a:pt x="14817" y="16470"/>
                    </a:lnTo>
                    <a:lnTo>
                      <a:pt x="14817" y="14915"/>
                    </a:lnTo>
                    <a:lnTo>
                      <a:pt x="15128" y="14681"/>
                    </a:lnTo>
                    <a:lnTo>
                      <a:pt x="15342" y="14506"/>
                    </a:lnTo>
                    <a:lnTo>
                      <a:pt x="15536" y="14312"/>
                    </a:lnTo>
                    <a:lnTo>
                      <a:pt x="15692" y="14078"/>
                    </a:lnTo>
                    <a:lnTo>
                      <a:pt x="15847" y="13845"/>
                    </a:lnTo>
                    <a:lnTo>
                      <a:pt x="15964" y="13592"/>
                    </a:lnTo>
                    <a:lnTo>
                      <a:pt x="16042" y="13320"/>
                    </a:lnTo>
                    <a:lnTo>
                      <a:pt x="16100" y="13048"/>
                    </a:lnTo>
                    <a:lnTo>
                      <a:pt x="16139" y="12776"/>
                    </a:lnTo>
                    <a:lnTo>
                      <a:pt x="16178" y="11862"/>
                    </a:lnTo>
                    <a:lnTo>
                      <a:pt x="16528" y="11687"/>
                    </a:lnTo>
                    <a:lnTo>
                      <a:pt x="16625" y="11628"/>
                    </a:lnTo>
                    <a:lnTo>
                      <a:pt x="16703" y="11531"/>
                    </a:lnTo>
                    <a:lnTo>
                      <a:pt x="16742" y="11434"/>
                    </a:lnTo>
                    <a:lnTo>
                      <a:pt x="16761" y="11317"/>
                    </a:lnTo>
                    <a:lnTo>
                      <a:pt x="16761" y="9956"/>
                    </a:lnTo>
                    <a:lnTo>
                      <a:pt x="16897" y="10151"/>
                    </a:lnTo>
                    <a:lnTo>
                      <a:pt x="16878" y="9859"/>
                    </a:lnTo>
                    <a:lnTo>
                      <a:pt x="16878" y="9528"/>
                    </a:lnTo>
                    <a:lnTo>
                      <a:pt x="16917" y="9120"/>
                    </a:lnTo>
                    <a:lnTo>
                      <a:pt x="16956" y="8906"/>
                    </a:lnTo>
                    <a:lnTo>
                      <a:pt x="16995" y="8653"/>
                    </a:lnTo>
                    <a:lnTo>
                      <a:pt x="17072" y="8420"/>
                    </a:lnTo>
                    <a:lnTo>
                      <a:pt x="17150" y="8167"/>
                    </a:lnTo>
                    <a:lnTo>
                      <a:pt x="17267" y="7915"/>
                    </a:lnTo>
                    <a:lnTo>
                      <a:pt x="17403" y="7662"/>
                    </a:lnTo>
                    <a:lnTo>
                      <a:pt x="17559" y="7429"/>
                    </a:lnTo>
                    <a:lnTo>
                      <a:pt x="17753" y="7195"/>
                    </a:lnTo>
                    <a:lnTo>
                      <a:pt x="17753" y="6981"/>
                    </a:lnTo>
                    <a:lnTo>
                      <a:pt x="17734" y="6379"/>
                    </a:lnTo>
                    <a:lnTo>
                      <a:pt x="17714" y="5990"/>
                    </a:lnTo>
                    <a:lnTo>
                      <a:pt x="17675" y="5542"/>
                    </a:lnTo>
                    <a:lnTo>
                      <a:pt x="17617" y="5056"/>
                    </a:lnTo>
                    <a:lnTo>
                      <a:pt x="17539" y="4570"/>
                    </a:lnTo>
                    <a:lnTo>
                      <a:pt x="17403" y="4065"/>
                    </a:lnTo>
                    <a:lnTo>
                      <a:pt x="17247" y="3559"/>
                    </a:lnTo>
                    <a:lnTo>
                      <a:pt x="17150" y="3326"/>
                    </a:lnTo>
                    <a:lnTo>
                      <a:pt x="17053" y="3092"/>
                    </a:lnTo>
                    <a:lnTo>
                      <a:pt x="16936" y="2879"/>
                    </a:lnTo>
                    <a:lnTo>
                      <a:pt x="16800" y="2665"/>
                    </a:lnTo>
                    <a:lnTo>
                      <a:pt x="16664" y="2470"/>
                    </a:lnTo>
                    <a:lnTo>
                      <a:pt x="16509" y="2295"/>
                    </a:lnTo>
                    <a:lnTo>
                      <a:pt x="16334" y="2120"/>
                    </a:lnTo>
                    <a:lnTo>
                      <a:pt x="16139" y="1984"/>
                    </a:lnTo>
                    <a:lnTo>
                      <a:pt x="15945" y="1848"/>
                    </a:lnTo>
                    <a:lnTo>
                      <a:pt x="15731" y="1751"/>
                    </a:lnTo>
                    <a:lnTo>
                      <a:pt x="15497" y="1673"/>
                    </a:lnTo>
                    <a:lnTo>
                      <a:pt x="15245" y="1615"/>
                    </a:lnTo>
                    <a:lnTo>
                      <a:pt x="15109" y="1459"/>
                    </a:lnTo>
                    <a:lnTo>
                      <a:pt x="14972" y="1323"/>
                    </a:lnTo>
                    <a:lnTo>
                      <a:pt x="14817" y="1167"/>
                    </a:lnTo>
                    <a:lnTo>
                      <a:pt x="14642" y="1031"/>
                    </a:lnTo>
                    <a:lnTo>
                      <a:pt x="14447" y="876"/>
                    </a:lnTo>
                    <a:lnTo>
                      <a:pt x="14234" y="740"/>
                    </a:lnTo>
                    <a:lnTo>
                      <a:pt x="14000" y="623"/>
                    </a:lnTo>
                    <a:lnTo>
                      <a:pt x="13747" y="487"/>
                    </a:lnTo>
                    <a:lnTo>
                      <a:pt x="13475" y="390"/>
                    </a:lnTo>
                    <a:lnTo>
                      <a:pt x="13184" y="292"/>
                    </a:lnTo>
                    <a:lnTo>
                      <a:pt x="12872" y="195"/>
                    </a:lnTo>
                    <a:lnTo>
                      <a:pt x="12542" y="117"/>
                    </a:lnTo>
                    <a:lnTo>
                      <a:pt x="12192" y="79"/>
                    </a:lnTo>
                    <a:lnTo>
                      <a:pt x="11822" y="20"/>
                    </a:lnTo>
                    <a:lnTo>
                      <a:pt x="11414" y="1"/>
                    </a:lnTo>
                    <a:close/>
                  </a:path>
                </a:pathLst>
              </a:custGeom>
              <a:solidFill>
                <a:srgbClr val="FF5A2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9;p17">
                <a:extLst>
                  <a:ext uri="{FF2B5EF4-FFF2-40B4-BE49-F238E27FC236}">
                    <a16:creationId xmlns:a16="http://schemas.microsoft.com/office/drawing/2014/main" id="{517192CB-7054-4845-8049-74E1652B6C13}"/>
                  </a:ext>
                </a:extLst>
              </p:cNvPr>
              <p:cNvSpPr/>
              <p:nvPr/>
            </p:nvSpPr>
            <p:spPr>
              <a:xfrm>
                <a:off x="1666101" y="1821869"/>
                <a:ext cx="385638" cy="473846"/>
              </a:xfrm>
              <a:custGeom>
                <a:avLst/>
                <a:gdLst/>
                <a:ahLst/>
                <a:cxnLst/>
                <a:rect l="l" t="t" r="r" b="b"/>
                <a:pathLst>
                  <a:path w="20067" h="24657" extrusionOk="0">
                    <a:moveTo>
                      <a:pt x="9761" y="1"/>
                    </a:moveTo>
                    <a:lnTo>
                      <a:pt x="9236" y="20"/>
                    </a:lnTo>
                    <a:lnTo>
                      <a:pt x="8692" y="79"/>
                    </a:lnTo>
                    <a:lnTo>
                      <a:pt x="8147" y="176"/>
                    </a:lnTo>
                    <a:lnTo>
                      <a:pt x="7875" y="234"/>
                    </a:lnTo>
                    <a:lnTo>
                      <a:pt x="7603" y="312"/>
                    </a:lnTo>
                    <a:lnTo>
                      <a:pt x="7350" y="409"/>
                    </a:lnTo>
                    <a:lnTo>
                      <a:pt x="7078" y="506"/>
                    </a:lnTo>
                    <a:lnTo>
                      <a:pt x="6825" y="623"/>
                    </a:lnTo>
                    <a:lnTo>
                      <a:pt x="6553" y="759"/>
                    </a:lnTo>
                    <a:lnTo>
                      <a:pt x="6242" y="934"/>
                    </a:lnTo>
                    <a:lnTo>
                      <a:pt x="5950" y="1129"/>
                    </a:lnTo>
                    <a:lnTo>
                      <a:pt x="5639" y="1362"/>
                    </a:lnTo>
                    <a:lnTo>
                      <a:pt x="5348" y="1634"/>
                    </a:lnTo>
                    <a:lnTo>
                      <a:pt x="5056" y="1906"/>
                    </a:lnTo>
                    <a:lnTo>
                      <a:pt x="4784" y="2217"/>
                    </a:lnTo>
                    <a:lnTo>
                      <a:pt x="4511" y="2529"/>
                    </a:lnTo>
                    <a:lnTo>
                      <a:pt x="4259" y="2879"/>
                    </a:lnTo>
                    <a:lnTo>
                      <a:pt x="4006" y="3248"/>
                    </a:lnTo>
                    <a:lnTo>
                      <a:pt x="3792" y="3637"/>
                    </a:lnTo>
                    <a:lnTo>
                      <a:pt x="3578" y="4045"/>
                    </a:lnTo>
                    <a:lnTo>
                      <a:pt x="3364" y="4454"/>
                    </a:lnTo>
                    <a:lnTo>
                      <a:pt x="3189" y="4901"/>
                    </a:lnTo>
                    <a:lnTo>
                      <a:pt x="3034" y="5348"/>
                    </a:lnTo>
                    <a:lnTo>
                      <a:pt x="2898" y="5834"/>
                    </a:lnTo>
                    <a:lnTo>
                      <a:pt x="2781" y="6320"/>
                    </a:lnTo>
                    <a:lnTo>
                      <a:pt x="2684" y="6806"/>
                    </a:lnTo>
                    <a:lnTo>
                      <a:pt x="2625" y="7331"/>
                    </a:lnTo>
                    <a:lnTo>
                      <a:pt x="2586" y="7856"/>
                    </a:lnTo>
                    <a:lnTo>
                      <a:pt x="2567" y="8381"/>
                    </a:lnTo>
                    <a:lnTo>
                      <a:pt x="2586" y="8926"/>
                    </a:lnTo>
                    <a:lnTo>
                      <a:pt x="2625" y="9490"/>
                    </a:lnTo>
                    <a:lnTo>
                      <a:pt x="2703" y="10053"/>
                    </a:lnTo>
                    <a:lnTo>
                      <a:pt x="2820" y="10637"/>
                    </a:lnTo>
                    <a:lnTo>
                      <a:pt x="2956" y="11201"/>
                    </a:lnTo>
                    <a:lnTo>
                      <a:pt x="3131" y="11803"/>
                    </a:lnTo>
                    <a:lnTo>
                      <a:pt x="3345" y="12387"/>
                    </a:lnTo>
                    <a:lnTo>
                      <a:pt x="3598" y="12990"/>
                    </a:lnTo>
                    <a:lnTo>
                      <a:pt x="3889" y="13592"/>
                    </a:lnTo>
                    <a:lnTo>
                      <a:pt x="4220" y="14195"/>
                    </a:lnTo>
                    <a:lnTo>
                      <a:pt x="4609" y="14798"/>
                    </a:lnTo>
                    <a:lnTo>
                      <a:pt x="5017" y="15401"/>
                    </a:lnTo>
                    <a:lnTo>
                      <a:pt x="7175" y="15167"/>
                    </a:lnTo>
                    <a:lnTo>
                      <a:pt x="7059" y="15401"/>
                    </a:lnTo>
                    <a:lnTo>
                      <a:pt x="6942" y="15634"/>
                    </a:lnTo>
                    <a:lnTo>
                      <a:pt x="6767" y="15848"/>
                    </a:lnTo>
                    <a:lnTo>
                      <a:pt x="6553" y="16023"/>
                    </a:lnTo>
                    <a:lnTo>
                      <a:pt x="6378" y="16140"/>
                    </a:lnTo>
                    <a:lnTo>
                      <a:pt x="6184" y="16256"/>
                    </a:lnTo>
                    <a:lnTo>
                      <a:pt x="5950" y="16334"/>
                    </a:lnTo>
                    <a:lnTo>
                      <a:pt x="5698" y="16412"/>
                    </a:lnTo>
                    <a:lnTo>
                      <a:pt x="5425" y="16489"/>
                    </a:lnTo>
                    <a:lnTo>
                      <a:pt x="5114" y="16528"/>
                    </a:lnTo>
                    <a:lnTo>
                      <a:pt x="4764" y="16548"/>
                    </a:lnTo>
                    <a:lnTo>
                      <a:pt x="4375" y="16567"/>
                    </a:lnTo>
                    <a:lnTo>
                      <a:pt x="4239" y="16567"/>
                    </a:lnTo>
                    <a:lnTo>
                      <a:pt x="3811" y="16587"/>
                    </a:lnTo>
                    <a:lnTo>
                      <a:pt x="3384" y="16645"/>
                    </a:lnTo>
                    <a:lnTo>
                      <a:pt x="2975" y="16762"/>
                    </a:lnTo>
                    <a:lnTo>
                      <a:pt x="2586" y="16898"/>
                    </a:lnTo>
                    <a:lnTo>
                      <a:pt x="2217" y="17073"/>
                    </a:lnTo>
                    <a:lnTo>
                      <a:pt x="1867" y="17287"/>
                    </a:lnTo>
                    <a:lnTo>
                      <a:pt x="1556" y="17539"/>
                    </a:lnTo>
                    <a:lnTo>
                      <a:pt x="1245" y="17812"/>
                    </a:lnTo>
                    <a:lnTo>
                      <a:pt x="973" y="18103"/>
                    </a:lnTo>
                    <a:lnTo>
                      <a:pt x="720" y="18434"/>
                    </a:lnTo>
                    <a:lnTo>
                      <a:pt x="506" y="18784"/>
                    </a:lnTo>
                    <a:lnTo>
                      <a:pt x="331" y="19153"/>
                    </a:lnTo>
                    <a:lnTo>
                      <a:pt x="195" y="19542"/>
                    </a:lnTo>
                    <a:lnTo>
                      <a:pt x="98" y="19951"/>
                    </a:lnTo>
                    <a:lnTo>
                      <a:pt x="20" y="20378"/>
                    </a:lnTo>
                    <a:lnTo>
                      <a:pt x="0" y="20806"/>
                    </a:lnTo>
                    <a:lnTo>
                      <a:pt x="0" y="23509"/>
                    </a:lnTo>
                    <a:lnTo>
                      <a:pt x="0" y="23626"/>
                    </a:lnTo>
                    <a:lnTo>
                      <a:pt x="20" y="23742"/>
                    </a:lnTo>
                    <a:lnTo>
                      <a:pt x="98" y="23956"/>
                    </a:lnTo>
                    <a:lnTo>
                      <a:pt x="195" y="24151"/>
                    </a:lnTo>
                    <a:lnTo>
                      <a:pt x="350" y="24326"/>
                    </a:lnTo>
                    <a:lnTo>
                      <a:pt x="506" y="24462"/>
                    </a:lnTo>
                    <a:lnTo>
                      <a:pt x="720" y="24578"/>
                    </a:lnTo>
                    <a:lnTo>
                      <a:pt x="934" y="24637"/>
                    </a:lnTo>
                    <a:lnTo>
                      <a:pt x="1050" y="24656"/>
                    </a:lnTo>
                    <a:lnTo>
                      <a:pt x="19017" y="24656"/>
                    </a:lnTo>
                    <a:lnTo>
                      <a:pt x="19133" y="24637"/>
                    </a:lnTo>
                    <a:lnTo>
                      <a:pt x="19347" y="24578"/>
                    </a:lnTo>
                    <a:lnTo>
                      <a:pt x="19542" y="24462"/>
                    </a:lnTo>
                    <a:lnTo>
                      <a:pt x="19717" y="24326"/>
                    </a:lnTo>
                    <a:lnTo>
                      <a:pt x="19853" y="24151"/>
                    </a:lnTo>
                    <a:lnTo>
                      <a:pt x="19970" y="23956"/>
                    </a:lnTo>
                    <a:lnTo>
                      <a:pt x="20028" y="23742"/>
                    </a:lnTo>
                    <a:lnTo>
                      <a:pt x="20047" y="23626"/>
                    </a:lnTo>
                    <a:lnTo>
                      <a:pt x="20067" y="23509"/>
                    </a:lnTo>
                    <a:lnTo>
                      <a:pt x="20067" y="20806"/>
                    </a:lnTo>
                    <a:lnTo>
                      <a:pt x="20047" y="20378"/>
                    </a:lnTo>
                    <a:lnTo>
                      <a:pt x="19970" y="19951"/>
                    </a:lnTo>
                    <a:lnTo>
                      <a:pt x="19872" y="19542"/>
                    </a:lnTo>
                    <a:lnTo>
                      <a:pt x="19736" y="19153"/>
                    </a:lnTo>
                    <a:lnTo>
                      <a:pt x="19542" y="18784"/>
                    </a:lnTo>
                    <a:lnTo>
                      <a:pt x="19328" y="18434"/>
                    </a:lnTo>
                    <a:lnTo>
                      <a:pt x="19095" y="18103"/>
                    </a:lnTo>
                    <a:lnTo>
                      <a:pt x="18822" y="17812"/>
                    </a:lnTo>
                    <a:lnTo>
                      <a:pt x="18511" y="17539"/>
                    </a:lnTo>
                    <a:lnTo>
                      <a:pt x="18181" y="17287"/>
                    </a:lnTo>
                    <a:lnTo>
                      <a:pt x="17831" y="17073"/>
                    </a:lnTo>
                    <a:lnTo>
                      <a:pt x="17461" y="16898"/>
                    </a:lnTo>
                    <a:lnTo>
                      <a:pt x="17072" y="16762"/>
                    </a:lnTo>
                    <a:lnTo>
                      <a:pt x="16664" y="16645"/>
                    </a:lnTo>
                    <a:lnTo>
                      <a:pt x="16256" y="16587"/>
                    </a:lnTo>
                    <a:lnTo>
                      <a:pt x="15808" y="16567"/>
                    </a:lnTo>
                    <a:lnTo>
                      <a:pt x="15692" y="16567"/>
                    </a:lnTo>
                    <a:lnTo>
                      <a:pt x="15303" y="16548"/>
                    </a:lnTo>
                    <a:lnTo>
                      <a:pt x="14953" y="16528"/>
                    </a:lnTo>
                    <a:lnTo>
                      <a:pt x="14642" y="16489"/>
                    </a:lnTo>
                    <a:lnTo>
                      <a:pt x="14350" y="16412"/>
                    </a:lnTo>
                    <a:lnTo>
                      <a:pt x="14097" y="16334"/>
                    </a:lnTo>
                    <a:lnTo>
                      <a:pt x="13884" y="16256"/>
                    </a:lnTo>
                    <a:lnTo>
                      <a:pt x="13670" y="16140"/>
                    </a:lnTo>
                    <a:lnTo>
                      <a:pt x="13495" y="16023"/>
                    </a:lnTo>
                    <a:lnTo>
                      <a:pt x="13495" y="16003"/>
                    </a:lnTo>
                    <a:lnTo>
                      <a:pt x="13378" y="15906"/>
                    </a:lnTo>
                    <a:lnTo>
                      <a:pt x="13261" y="15770"/>
                    </a:lnTo>
                    <a:lnTo>
                      <a:pt x="13164" y="15653"/>
                    </a:lnTo>
                    <a:lnTo>
                      <a:pt x="13067" y="15517"/>
                    </a:lnTo>
                    <a:lnTo>
                      <a:pt x="13417" y="15187"/>
                    </a:lnTo>
                    <a:lnTo>
                      <a:pt x="13767" y="14798"/>
                    </a:lnTo>
                    <a:lnTo>
                      <a:pt x="14078" y="14370"/>
                    </a:lnTo>
                    <a:lnTo>
                      <a:pt x="14389" y="13903"/>
                    </a:lnTo>
                    <a:lnTo>
                      <a:pt x="14681" y="13417"/>
                    </a:lnTo>
                    <a:lnTo>
                      <a:pt x="14953" y="12892"/>
                    </a:lnTo>
                    <a:lnTo>
                      <a:pt x="15206" y="12348"/>
                    </a:lnTo>
                    <a:lnTo>
                      <a:pt x="15458" y="11784"/>
                    </a:lnTo>
                    <a:lnTo>
                      <a:pt x="15672" y="11201"/>
                    </a:lnTo>
                    <a:lnTo>
                      <a:pt x="15867" y="10598"/>
                    </a:lnTo>
                    <a:lnTo>
                      <a:pt x="16042" y="9976"/>
                    </a:lnTo>
                    <a:lnTo>
                      <a:pt x="16197" y="9353"/>
                    </a:lnTo>
                    <a:lnTo>
                      <a:pt x="16314" y="8731"/>
                    </a:lnTo>
                    <a:lnTo>
                      <a:pt x="16431" y="8109"/>
                    </a:lnTo>
                    <a:lnTo>
                      <a:pt x="16508" y="7487"/>
                    </a:lnTo>
                    <a:lnTo>
                      <a:pt x="16567" y="6865"/>
                    </a:lnTo>
                    <a:lnTo>
                      <a:pt x="16606" y="6262"/>
                    </a:lnTo>
                    <a:lnTo>
                      <a:pt x="16606" y="5659"/>
                    </a:lnTo>
                    <a:lnTo>
                      <a:pt x="16586" y="5095"/>
                    </a:lnTo>
                    <a:lnTo>
                      <a:pt x="16547" y="4531"/>
                    </a:lnTo>
                    <a:lnTo>
                      <a:pt x="16470" y="4006"/>
                    </a:lnTo>
                    <a:lnTo>
                      <a:pt x="16353" y="3501"/>
                    </a:lnTo>
                    <a:lnTo>
                      <a:pt x="16217" y="3015"/>
                    </a:lnTo>
                    <a:lnTo>
                      <a:pt x="16042" y="2587"/>
                    </a:lnTo>
                    <a:lnTo>
                      <a:pt x="15964" y="2373"/>
                    </a:lnTo>
                    <a:lnTo>
                      <a:pt x="15847" y="2179"/>
                    </a:lnTo>
                    <a:lnTo>
                      <a:pt x="15731" y="2004"/>
                    </a:lnTo>
                    <a:lnTo>
                      <a:pt x="15614" y="1829"/>
                    </a:lnTo>
                    <a:lnTo>
                      <a:pt x="15497" y="1654"/>
                    </a:lnTo>
                    <a:lnTo>
                      <a:pt x="15361" y="1517"/>
                    </a:lnTo>
                    <a:lnTo>
                      <a:pt x="15206" y="1362"/>
                    </a:lnTo>
                    <a:lnTo>
                      <a:pt x="15050" y="1245"/>
                    </a:lnTo>
                    <a:lnTo>
                      <a:pt x="14895" y="1129"/>
                    </a:lnTo>
                    <a:lnTo>
                      <a:pt x="14720" y="1031"/>
                    </a:lnTo>
                    <a:lnTo>
                      <a:pt x="14545" y="954"/>
                    </a:lnTo>
                    <a:lnTo>
                      <a:pt x="14350" y="876"/>
                    </a:lnTo>
                    <a:lnTo>
                      <a:pt x="14156" y="817"/>
                    </a:lnTo>
                    <a:lnTo>
                      <a:pt x="13942" y="779"/>
                    </a:lnTo>
                    <a:lnTo>
                      <a:pt x="13728" y="759"/>
                    </a:lnTo>
                    <a:lnTo>
                      <a:pt x="13495" y="759"/>
                    </a:lnTo>
                    <a:lnTo>
                      <a:pt x="13339" y="662"/>
                    </a:lnTo>
                    <a:lnTo>
                      <a:pt x="13125" y="565"/>
                    </a:lnTo>
                    <a:lnTo>
                      <a:pt x="12853" y="467"/>
                    </a:lnTo>
                    <a:lnTo>
                      <a:pt x="12522" y="370"/>
                    </a:lnTo>
                    <a:lnTo>
                      <a:pt x="12134" y="273"/>
                    </a:lnTo>
                    <a:lnTo>
                      <a:pt x="11725" y="195"/>
                    </a:lnTo>
                    <a:lnTo>
                      <a:pt x="11278" y="117"/>
                    </a:lnTo>
                    <a:lnTo>
                      <a:pt x="10792" y="59"/>
                    </a:lnTo>
                    <a:lnTo>
                      <a:pt x="10286" y="20"/>
                    </a:lnTo>
                    <a:lnTo>
                      <a:pt x="9761" y="1"/>
                    </a:lnTo>
                    <a:close/>
                  </a:path>
                </a:pathLst>
              </a:custGeom>
              <a:solidFill>
                <a:srgbClr val="FF5A2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8" name="Google Shape;130;p17">
              <a:extLst>
                <a:ext uri="{FF2B5EF4-FFF2-40B4-BE49-F238E27FC236}">
                  <a16:creationId xmlns:a16="http://schemas.microsoft.com/office/drawing/2014/main" id="{A92AE712-CD03-864D-8936-B34324A2F578}"/>
                </a:ext>
              </a:extLst>
            </p:cNvPr>
            <p:cNvSpPr/>
            <p:nvPr/>
          </p:nvSpPr>
          <p:spPr>
            <a:xfrm>
              <a:off x="4924725" y="1244600"/>
              <a:ext cx="125400" cy="1254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 name="Google Shape;127;p17">
            <a:extLst>
              <a:ext uri="{FF2B5EF4-FFF2-40B4-BE49-F238E27FC236}">
                <a16:creationId xmlns:a16="http://schemas.microsoft.com/office/drawing/2014/main" id="{666C017E-B792-E146-BA1A-E14FF96D8B12}"/>
              </a:ext>
            </a:extLst>
          </p:cNvPr>
          <p:cNvGrpSpPr/>
          <p:nvPr/>
        </p:nvGrpSpPr>
        <p:grpSpPr>
          <a:xfrm>
            <a:off x="8178264" y="2848339"/>
            <a:ext cx="940472" cy="517295"/>
            <a:chOff x="1184038" y="1818505"/>
            <a:chExt cx="867701" cy="477209"/>
          </a:xfrm>
          <a:solidFill>
            <a:schemeClr val="accent5">
              <a:lumMod val="75000"/>
            </a:schemeClr>
          </a:solidFill>
        </p:grpSpPr>
        <p:sp>
          <p:nvSpPr>
            <p:cNvPr id="152" name="Google Shape;128;p17">
              <a:extLst>
                <a:ext uri="{FF2B5EF4-FFF2-40B4-BE49-F238E27FC236}">
                  <a16:creationId xmlns:a16="http://schemas.microsoft.com/office/drawing/2014/main" id="{E441E78B-7901-8049-8994-C445D90BD2D2}"/>
                </a:ext>
              </a:extLst>
            </p:cNvPr>
            <p:cNvSpPr/>
            <p:nvPr/>
          </p:nvSpPr>
          <p:spPr>
            <a:xfrm>
              <a:off x="1184038" y="1818505"/>
              <a:ext cx="423016" cy="471597"/>
            </a:xfrm>
            <a:custGeom>
              <a:avLst/>
              <a:gdLst/>
              <a:ahLst/>
              <a:cxnLst/>
              <a:rect l="l" t="t" r="r" b="b"/>
              <a:pathLst>
                <a:path w="22012" h="24540" extrusionOk="0">
                  <a:moveTo>
                    <a:pt x="11006" y="1"/>
                  </a:moveTo>
                  <a:lnTo>
                    <a:pt x="10461" y="20"/>
                  </a:lnTo>
                  <a:lnTo>
                    <a:pt x="9820" y="98"/>
                  </a:lnTo>
                  <a:lnTo>
                    <a:pt x="9139" y="176"/>
                  </a:lnTo>
                  <a:lnTo>
                    <a:pt x="8439" y="312"/>
                  </a:lnTo>
                  <a:lnTo>
                    <a:pt x="7739" y="467"/>
                  </a:lnTo>
                  <a:lnTo>
                    <a:pt x="7059" y="642"/>
                  </a:lnTo>
                  <a:lnTo>
                    <a:pt x="6748" y="740"/>
                  </a:lnTo>
                  <a:lnTo>
                    <a:pt x="6436" y="856"/>
                  </a:lnTo>
                  <a:lnTo>
                    <a:pt x="6164" y="973"/>
                  </a:lnTo>
                  <a:lnTo>
                    <a:pt x="5911" y="1090"/>
                  </a:lnTo>
                  <a:lnTo>
                    <a:pt x="6534" y="1517"/>
                  </a:lnTo>
                  <a:lnTo>
                    <a:pt x="6164" y="1829"/>
                  </a:lnTo>
                  <a:lnTo>
                    <a:pt x="5834" y="2140"/>
                  </a:lnTo>
                  <a:lnTo>
                    <a:pt x="5542" y="2451"/>
                  </a:lnTo>
                  <a:lnTo>
                    <a:pt x="5289" y="2801"/>
                  </a:lnTo>
                  <a:lnTo>
                    <a:pt x="5075" y="3131"/>
                  </a:lnTo>
                  <a:lnTo>
                    <a:pt x="4881" y="3481"/>
                  </a:lnTo>
                  <a:lnTo>
                    <a:pt x="4706" y="3831"/>
                  </a:lnTo>
                  <a:lnTo>
                    <a:pt x="4589" y="4181"/>
                  </a:lnTo>
                  <a:lnTo>
                    <a:pt x="4473" y="4512"/>
                  </a:lnTo>
                  <a:lnTo>
                    <a:pt x="4375" y="4862"/>
                  </a:lnTo>
                  <a:lnTo>
                    <a:pt x="4317" y="5173"/>
                  </a:lnTo>
                  <a:lnTo>
                    <a:pt x="4259" y="5484"/>
                  </a:lnTo>
                  <a:lnTo>
                    <a:pt x="4220" y="5776"/>
                  </a:lnTo>
                  <a:lnTo>
                    <a:pt x="4200" y="6048"/>
                  </a:lnTo>
                  <a:lnTo>
                    <a:pt x="4200" y="6534"/>
                  </a:lnTo>
                  <a:lnTo>
                    <a:pt x="4220" y="7020"/>
                  </a:lnTo>
                  <a:lnTo>
                    <a:pt x="4239" y="7195"/>
                  </a:lnTo>
                  <a:lnTo>
                    <a:pt x="4375" y="7370"/>
                  </a:lnTo>
                  <a:lnTo>
                    <a:pt x="4511" y="7565"/>
                  </a:lnTo>
                  <a:lnTo>
                    <a:pt x="4628" y="7779"/>
                  </a:lnTo>
                  <a:lnTo>
                    <a:pt x="4725" y="8012"/>
                  </a:lnTo>
                  <a:lnTo>
                    <a:pt x="4803" y="8265"/>
                  </a:lnTo>
                  <a:lnTo>
                    <a:pt x="4861" y="8498"/>
                  </a:lnTo>
                  <a:lnTo>
                    <a:pt x="4978" y="9003"/>
                  </a:lnTo>
                  <a:lnTo>
                    <a:pt x="5036" y="9451"/>
                  </a:lnTo>
                  <a:lnTo>
                    <a:pt x="5056" y="9820"/>
                  </a:lnTo>
                  <a:lnTo>
                    <a:pt x="5075" y="10151"/>
                  </a:lnTo>
                  <a:lnTo>
                    <a:pt x="5231" y="9995"/>
                  </a:lnTo>
                  <a:lnTo>
                    <a:pt x="5231" y="11453"/>
                  </a:lnTo>
                  <a:lnTo>
                    <a:pt x="5250" y="11570"/>
                  </a:lnTo>
                  <a:lnTo>
                    <a:pt x="5309" y="11687"/>
                  </a:lnTo>
                  <a:lnTo>
                    <a:pt x="5367" y="11765"/>
                  </a:lnTo>
                  <a:lnTo>
                    <a:pt x="5464" y="11842"/>
                  </a:lnTo>
                  <a:lnTo>
                    <a:pt x="5834" y="12017"/>
                  </a:lnTo>
                  <a:lnTo>
                    <a:pt x="5873" y="12776"/>
                  </a:lnTo>
                  <a:lnTo>
                    <a:pt x="5873" y="12912"/>
                  </a:lnTo>
                  <a:lnTo>
                    <a:pt x="5911" y="13165"/>
                  </a:lnTo>
                  <a:lnTo>
                    <a:pt x="5989" y="13417"/>
                  </a:lnTo>
                  <a:lnTo>
                    <a:pt x="6086" y="13670"/>
                  </a:lnTo>
                  <a:lnTo>
                    <a:pt x="6203" y="13903"/>
                  </a:lnTo>
                  <a:lnTo>
                    <a:pt x="6339" y="14117"/>
                  </a:lnTo>
                  <a:lnTo>
                    <a:pt x="6495" y="14331"/>
                  </a:lnTo>
                  <a:lnTo>
                    <a:pt x="6670" y="14526"/>
                  </a:lnTo>
                  <a:lnTo>
                    <a:pt x="6884" y="14681"/>
                  </a:lnTo>
                  <a:lnTo>
                    <a:pt x="7195" y="14915"/>
                  </a:lnTo>
                  <a:lnTo>
                    <a:pt x="7195" y="16470"/>
                  </a:lnTo>
                  <a:lnTo>
                    <a:pt x="7136" y="16412"/>
                  </a:lnTo>
                  <a:lnTo>
                    <a:pt x="7059" y="16353"/>
                  </a:lnTo>
                  <a:lnTo>
                    <a:pt x="6981" y="16315"/>
                  </a:lnTo>
                  <a:lnTo>
                    <a:pt x="6884" y="16295"/>
                  </a:lnTo>
                  <a:lnTo>
                    <a:pt x="6806" y="16315"/>
                  </a:lnTo>
                  <a:lnTo>
                    <a:pt x="6709" y="16334"/>
                  </a:lnTo>
                  <a:lnTo>
                    <a:pt x="6631" y="16373"/>
                  </a:lnTo>
                  <a:lnTo>
                    <a:pt x="6553" y="16412"/>
                  </a:lnTo>
                  <a:lnTo>
                    <a:pt x="6495" y="16489"/>
                  </a:lnTo>
                  <a:lnTo>
                    <a:pt x="5931" y="17345"/>
                  </a:lnTo>
                  <a:lnTo>
                    <a:pt x="6048" y="17617"/>
                  </a:lnTo>
                  <a:lnTo>
                    <a:pt x="1303" y="18745"/>
                  </a:lnTo>
                  <a:lnTo>
                    <a:pt x="1167" y="18784"/>
                  </a:lnTo>
                  <a:lnTo>
                    <a:pt x="1031" y="18823"/>
                  </a:lnTo>
                  <a:lnTo>
                    <a:pt x="895" y="18881"/>
                  </a:lnTo>
                  <a:lnTo>
                    <a:pt x="778" y="18959"/>
                  </a:lnTo>
                  <a:lnTo>
                    <a:pt x="662" y="19037"/>
                  </a:lnTo>
                  <a:lnTo>
                    <a:pt x="564" y="19134"/>
                  </a:lnTo>
                  <a:lnTo>
                    <a:pt x="370" y="19328"/>
                  </a:lnTo>
                  <a:lnTo>
                    <a:pt x="214" y="19562"/>
                  </a:lnTo>
                  <a:lnTo>
                    <a:pt x="156" y="19698"/>
                  </a:lnTo>
                  <a:lnTo>
                    <a:pt x="98" y="19814"/>
                  </a:lnTo>
                  <a:lnTo>
                    <a:pt x="59" y="19951"/>
                  </a:lnTo>
                  <a:lnTo>
                    <a:pt x="20" y="20106"/>
                  </a:lnTo>
                  <a:lnTo>
                    <a:pt x="0" y="20242"/>
                  </a:lnTo>
                  <a:lnTo>
                    <a:pt x="0" y="20378"/>
                  </a:lnTo>
                  <a:lnTo>
                    <a:pt x="0" y="23703"/>
                  </a:lnTo>
                  <a:lnTo>
                    <a:pt x="0" y="23820"/>
                  </a:lnTo>
                  <a:lnTo>
                    <a:pt x="39" y="23937"/>
                  </a:lnTo>
                  <a:lnTo>
                    <a:pt x="78" y="24034"/>
                  </a:lnTo>
                  <a:lnTo>
                    <a:pt x="117" y="24131"/>
                  </a:lnTo>
                  <a:lnTo>
                    <a:pt x="195" y="24228"/>
                  </a:lnTo>
                  <a:lnTo>
                    <a:pt x="253" y="24306"/>
                  </a:lnTo>
                  <a:lnTo>
                    <a:pt x="350" y="24384"/>
                  </a:lnTo>
                  <a:lnTo>
                    <a:pt x="448" y="24442"/>
                  </a:lnTo>
                  <a:lnTo>
                    <a:pt x="525" y="24481"/>
                  </a:lnTo>
                  <a:lnTo>
                    <a:pt x="642" y="24520"/>
                  </a:lnTo>
                  <a:lnTo>
                    <a:pt x="739" y="24539"/>
                  </a:lnTo>
                  <a:lnTo>
                    <a:pt x="21331" y="24539"/>
                  </a:lnTo>
                  <a:lnTo>
                    <a:pt x="21486" y="24481"/>
                  </a:lnTo>
                  <a:lnTo>
                    <a:pt x="21622" y="24403"/>
                  </a:lnTo>
                  <a:lnTo>
                    <a:pt x="21758" y="24306"/>
                  </a:lnTo>
                  <a:lnTo>
                    <a:pt x="21856" y="24170"/>
                  </a:lnTo>
                  <a:lnTo>
                    <a:pt x="21933" y="24034"/>
                  </a:lnTo>
                  <a:lnTo>
                    <a:pt x="21992" y="23878"/>
                  </a:lnTo>
                  <a:lnTo>
                    <a:pt x="22011" y="23703"/>
                  </a:lnTo>
                  <a:lnTo>
                    <a:pt x="22011" y="20378"/>
                  </a:lnTo>
                  <a:lnTo>
                    <a:pt x="21992" y="20242"/>
                  </a:lnTo>
                  <a:lnTo>
                    <a:pt x="21972" y="20106"/>
                  </a:lnTo>
                  <a:lnTo>
                    <a:pt x="21914" y="19853"/>
                  </a:lnTo>
                  <a:lnTo>
                    <a:pt x="21817" y="19639"/>
                  </a:lnTo>
                  <a:lnTo>
                    <a:pt x="21700" y="19426"/>
                  </a:lnTo>
                  <a:lnTo>
                    <a:pt x="21545" y="19231"/>
                  </a:lnTo>
                  <a:lnTo>
                    <a:pt x="21370" y="19056"/>
                  </a:lnTo>
                  <a:lnTo>
                    <a:pt x="21156" y="18920"/>
                  </a:lnTo>
                  <a:lnTo>
                    <a:pt x="20942" y="18823"/>
                  </a:lnTo>
                  <a:lnTo>
                    <a:pt x="20689" y="18745"/>
                  </a:lnTo>
                  <a:lnTo>
                    <a:pt x="15964" y="17617"/>
                  </a:lnTo>
                  <a:lnTo>
                    <a:pt x="16081" y="17345"/>
                  </a:lnTo>
                  <a:lnTo>
                    <a:pt x="15497" y="16489"/>
                  </a:lnTo>
                  <a:lnTo>
                    <a:pt x="15439" y="16412"/>
                  </a:lnTo>
                  <a:lnTo>
                    <a:pt x="15381" y="16373"/>
                  </a:lnTo>
                  <a:lnTo>
                    <a:pt x="15284" y="16334"/>
                  </a:lnTo>
                  <a:lnTo>
                    <a:pt x="15206" y="16315"/>
                  </a:lnTo>
                  <a:lnTo>
                    <a:pt x="15109" y="16295"/>
                  </a:lnTo>
                  <a:lnTo>
                    <a:pt x="15031" y="16315"/>
                  </a:lnTo>
                  <a:lnTo>
                    <a:pt x="14953" y="16353"/>
                  </a:lnTo>
                  <a:lnTo>
                    <a:pt x="14875" y="16412"/>
                  </a:lnTo>
                  <a:lnTo>
                    <a:pt x="14817" y="16470"/>
                  </a:lnTo>
                  <a:lnTo>
                    <a:pt x="14817" y="14915"/>
                  </a:lnTo>
                  <a:lnTo>
                    <a:pt x="15128" y="14681"/>
                  </a:lnTo>
                  <a:lnTo>
                    <a:pt x="15342" y="14506"/>
                  </a:lnTo>
                  <a:lnTo>
                    <a:pt x="15536" y="14312"/>
                  </a:lnTo>
                  <a:lnTo>
                    <a:pt x="15692" y="14078"/>
                  </a:lnTo>
                  <a:lnTo>
                    <a:pt x="15847" y="13845"/>
                  </a:lnTo>
                  <a:lnTo>
                    <a:pt x="15964" y="13592"/>
                  </a:lnTo>
                  <a:lnTo>
                    <a:pt x="16042" y="13320"/>
                  </a:lnTo>
                  <a:lnTo>
                    <a:pt x="16100" y="13048"/>
                  </a:lnTo>
                  <a:lnTo>
                    <a:pt x="16139" y="12776"/>
                  </a:lnTo>
                  <a:lnTo>
                    <a:pt x="16178" y="11862"/>
                  </a:lnTo>
                  <a:lnTo>
                    <a:pt x="16528" y="11687"/>
                  </a:lnTo>
                  <a:lnTo>
                    <a:pt x="16625" y="11628"/>
                  </a:lnTo>
                  <a:lnTo>
                    <a:pt x="16703" y="11531"/>
                  </a:lnTo>
                  <a:lnTo>
                    <a:pt x="16742" y="11434"/>
                  </a:lnTo>
                  <a:lnTo>
                    <a:pt x="16761" y="11317"/>
                  </a:lnTo>
                  <a:lnTo>
                    <a:pt x="16761" y="9956"/>
                  </a:lnTo>
                  <a:lnTo>
                    <a:pt x="16897" y="10151"/>
                  </a:lnTo>
                  <a:lnTo>
                    <a:pt x="16878" y="9859"/>
                  </a:lnTo>
                  <a:lnTo>
                    <a:pt x="16878" y="9528"/>
                  </a:lnTo>
                  <a:lnTo>
                    <a:pt x="16917" y="9120"/>
                  </a:lnTo>
                  <a:lnTo>
                    <a:pt x="16956" y="8906"/>
                  </a:lnTo>
                  <a:lnTo>
                    <a:pt x="16995" y="8653"/>
                  </a:lnTo>
                  <a:lnTo>
                    <a:pt x="17072" y="8420"/>
                  </a:lnTo>
                  <a:lnTo>
                    <a:pt x="17150" y="8167"/>
                  </a:lnTo>
                  <a:lnTo>
                    <a:pt x="17267" y="7915"/>
                  </a:lnTo>
                  <a:lnTo>
                    <a:pt x="17403" y="7662"/>
                  </a:lnTo>
                  <a:lnTo>
                    <a:pt x="17559" y="7429"/>
                  </a:lnTo>
                  <a:lnTo>
                    <a:pt x="17753" y="7195"/>
                  </a:lnTo>
                  <a:lnTo>
                    <a:pt x="17753" y="6981"/>
                  </a:lnTo>
                  <a:lnTo>
                    <a:pt x="17734" y="6379"/>
                  </a:lnTo>
                  <a:lnTo>
                    <a:pt x="17714" y="5990"/>
                  </a:lnTo>
                  <a:lnTo>
                    <a:pt x="17675" y="5542"/>
                  </a:lnTo>
                  <a:lnTo>
                    <a:pt x="17617" y="5056"/>
                  </a:lnTo>
                  <a:lnTo>
                    <a:pt x="17539" y="4570"/>
                  </a:lnTo>
                  <a:lnTo>
                    <a:pt x="17403" y="4065"/>
                  </a:lnTo>
                  <a:lnTo>
                    <a:pt x="17247" y="3559"/>
                  </a:lnTo>
                  <a:lnTo>
                    <a:pt x="17150" y="3326"/>
                  </a:lnTo>
                  <a:lnTo>
                    <a:pt x="17053" y="3092"/>
                  </a:lnTo>
                  <a:lnTo>
                    <a:pt x="16936" y="2879"/>
                  </a:lnTo>
                  <a:lnTo>
                    <a:pt x="16800" y="2665"/>
                  </a:lnTo>
                  <a:lnTo>
                    <a:pt x="16664" y="2470"/>
                  </a:lnTo>
                  <a:lnTo>
                    <a:pt x="16509" y="2295"/>
                  </a:lnTo>
                  <a:lnTo>
                    <a:pt x="16334" y="2120"/>
                  </a:lnTo>
                  <a:lnTo>
                    <a:pt x="16139" y="1984"/>
                  </a:lnTo>
                  <a:lnTo>
                    <a:pt x="15945" y="1848"/>
                  </a:lnTo>
                  <a:lnTo>
                    <a:pt x="15731" y="1751"/>
                  </a:lnTo>
                  <a:lnTo>
                    <a:pt x="15497" y="1673"/>
                  </a:lnTo>
                  <a:lnTo>
                    <a:pt x="15245" y="1615"/>
                  </a:lnTo>
                  <a:lnTo>
                    <a:pt x="15109" y="1459"/>
                  </a:lnTo>
                  <a:lnTo>
                    <a:pt x="14972" y="1323"/>
                  </a:lnTo>
                  <a:lnTo>
                    <a:pt x="14817" y="1167"/>
                  </a:lnTo>
                  <a:lnTo>
                    <a:pt x="14642" y="1031"/>
                  </a:lnTo>
                  <a:lnTo>
                    <a:pt x="14447" y="876"/>
                  </a:lnTo>
                  <a:lnTo>
                    <a:pt x="14234" y="740"/>
                  </a:lnTo>
                  <a:lnTo>
                    <a:pt x="14000" y="623"/>
                  </a:lnTo>
                  <a:lnTo>
                    <a:pt x="13747" y="487"/>
                  </a:lnTo>
                  <a:lnTo>
                    <a:pt x="13475" y="390"/>
                  </a:lnTo>
                  <a:lnTo>
                    <a:pt x="13184" y="292"/>
                  </a:lnTo>
                  <a:lnTo>
                    <a:pt x="12872" y="195"/>
                  </a:lnTo>
                  <a:lnTo>
                    <a:pt x="12542" y="117"/>
                  </a:lnTo>
                  <a:lnTo>
                    <a:pt x="12192" y="79"/>
                  </a:lnTo>
                  <a:lnTo>
                    <a:pt x="11822" y="20"/>
                  </a:lnTo>
                  <a:lnTo>
                    <a:pt x="11414"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53" name="Google Shape;129;p17">
              <a:extLst>
                <a:ext uri="{FF2B5EF4-FFF2-40B4-BE49-F238E27FC236}">
                  <a16:creationId xmlns:a16="http://schemas.microsoft.com/office/drawing/2014/main" id="{3059CF24-931B-AD42-A95C-F64101E3AE10}"/>
                </a:ext>
              </a:extLst>
            </p:cNvPr>
            <p:cNvSpPr/>
            <p:nvPr/>
          </p:nvSpPr>
          <p:spPr>
            <a:xfrm>
              <a:off x="1666101" y="1821869"/>
              <a:ext cx="385638" cy="473846"/>
            </a:xfrm>
            <a:custGeom>
              <a:avLst/>
              <a:gdLst/>
              <a:ahLst/>
              <a:cxnLst/>
              <a:rect l="l" t="t" r="r" b="b"/>
              <a:pathLst>
                <a:path w="20067" h="24657" extrusionOk="0">
                  <a:moveTo>
                    <a:pt x="9761" y="1"/>
                  </a:moveTo>
                  <a:lnTo>
                    <a:pt x="9236" y="20"/>
                  </a:lnTo>
                  <a:lnTo>
                    <a:pt x="8692" y="79"/>
                  </a:lnTo>
                  <a:lnTo>
                    <a:pt x="8147" y="176"/>
                  </a:lnTo>
                  <a:lnTo>
                    <a:pt x="7875" y="234"/>
                  </a:lnTo>
                  <a:lnTo>
                    <a:pt x="7603" y="312"/>
                  </a:lnTo>
                  <a:lnTo>
                    <a:pt x="7350" y="409"/>
                  </a:lnTo>
                  <a:lnTo>
                    <a:pt x="7078" y="506"/>
                  </a:lnTo>
                  <a:lnTo>
                    <a:pt x="6825" y="623"/>
                  </a:lnTo>
                  <a:lnTo>
                    <a:pt x="6553" y="759"/>
                  </a:lnTo>
                  <a:lnTo>
                    <a:pt x="6242" y="934"/>
                  </a:lnTo>
                  <a:lnTo>
                    <a:pt x="5950" y="1129"/>
                  </a:lnTo>
                  <a:lnTo>
                    <a:pt x="5639" y="1362"/>
                  </a:lnTo>
                  <a:lnTo>
                    <a:pt x="5348" y="1634"/>
                  </a:lnTo>
                  <a:lnTo>
                    <a:pt x="5056" y="1906"/>
                  </a:lnTo>
                  <a:lnTo>
                    <a:pt x="4784" y="2217"/>
                  </a:lnTo>
                  <a:lnTo>
                    <a:pt x="4511" y="2529"/>
                  </a:lnTo>
                  <a:lnTo>
                    <a:pt x="4259" y="2879"/>
                  </a:lnTo>
                  <a:lnTo>
                    <a:pt x="4006" y="3248"/>
                  </a:lnTo>
                  <a:lnTo>
                    <a:pt x="3792" y="3637"/>
                  </a:lnTo>
                  <a:lnTo>
                    <a:pt x="3578" y="4045"/>
                  </a:lnTo>
                  <a:lnTo>
                    <a:pt x="3364" y="4454"/>
                  </a:lnTo>
                  <a:lnTo>
                    <a:pt x="3189" y="4901"/>
                  </a:lnTo>
                  <a:lnTo>
                    <a:pt x="3034" y="5348"/>
                  </a:lnTo>
                  <a:lnTo>
                    <a:pt x="2898" y="5834"/>
                  </a:lnTo>
                  <a:lnTo>
                    <a:pt x="2781" y="6320"/>
                  </a:lnTo>
                  <a:lnTo>
                    <a:pt x="2684" y="6806"/>
                  </a:lnTo>
                  <a:lnTo>
                    <a:pt x="2625" y="7331"/>
                  </a:lnTo>
                  <a:lnTo>
                    <a:pt x="2586" y="7856"/>
                  </a:lnTo>
                  <a:lnTo>
                    <a:pt x="2567" y="8381"/>
                  </a:lnTo>
                  <a:lnTo>
                    <a:pt x="2586" y="8926"/>
                  </a:lnTo>
                  <a:lnTo>
                    <a:pt x="2625" y="9490"/>
                  </a:lnTo>
                  <a:lnTo>
                    <a:pt x="2703" y="10053"/>
                  </a:lnTo>
                  <a:lnTo>
                    <a:pt x="2820" y="10637"/>
                  </a:lnTo>
                  <a:lnTo>
                    <a:pt x="2956" y="11201"/>
                  </a:lnTo>
                  <a:lnTo>
                    <a:pt x="3131" y="11803"/>
                  </a:lnTo>
                  <a:lnTo>
                    <a:pt x="3345" y="12387"/>
                  </a:lnTo>
                  <a:lnTo>
                    <a:pt x="3598" y="12990"/>
                  </a:lnTo>
                  <a:lnTo>
                    <a:pt x="3889" y="13592"/>
                  </a:lnTo>
                  <a:lnTo>
                    <a:pt x="4220" y="14195"/>
                  </a:lnTo>
                  <a:lnTo>
                    <a:pt x="4609" y="14798"/>
                  </a:lnTo>
                  <a:lnTo>
                    <a:pt x="5017" y="15401"/>
                  </a:lnTo>
                  <a:lnTo>
                    <a:pt x="7175" y="15167"/>
                  </a:lnTo>
                  <a:lnTo>
                    <a:pt x="7059" y="15401"/>
                  </a:lnTo>
                  <a:lnTo>
                    <a:pt x="6942" y="15634"/>
                  </a:lnTo>
                  <a:lnTo>
                    <a:pt x="6767" y="15848"/>
                  </a:lnTo>
                  <a:lnTo>
                    <a:pt x="6553" y="16023"/>
                  </a:lnTo>
                  <a:lnTo>
                    <a:pt x="6378" y="16140"/>
                  </a:lnTo>
                  <a:lnTo>
                    <a:pt x="6184" y="16256"/>
                  </a:lnTo>
                  <a:lnTo>
                    <a:pt x="5950" y="16334"/>
                  </a:lnTo>
                  <a:lnTo>
                    <a:pt x="5698" y="16412"/>
                  </a:lnTo>
                  <a:lnTo>
                    <a:pt x="5425" y="16489"/>
                  </a:lnTo>
                  <a:lnTo>
                    <a:pt x="5114" y="16528"/>
                  </a:lnTo>
                  <a:lnTo>
                    <a:pt x="4764" y="16548"/>
                  </a:lnTo>
                  <a:lnTo>
                    <a:pt x="4375" y="16567"/>
                  </a:lnTo>
                  <a:lnTo>
                    <a:pt x="4239" y="16567"/>
                  </a:lnTo>
                  <a:lnTo>
                    <a:pt x="3811" y="16587"/>
                  </a:lnTo>
                  <a:lnTo>
                    <a:pt x="3384" y="16645"/>
                  </a:lnTo>
                  <a:lnTo>
                    <a:pt x="2975" y="16762"/>
                  </a:lnTo>
                  <a:lnTo>
                    <a:pt x="2586" y="16898"/>
                  </a:lnTo>
                  <a:lnTo>
                    <a:pt x="2217" y="17073"/>
                  </a:lnTo>
                  <a:lnTo>
                    <a:pt x="1867" y="17287"/>
                  </a:lnTo>
                  <a:lnTo>
                    <a:pt x="1556" y="17539"/>
                  </a:lnTo>
                  <a:lnTo>
                    <a:pt x="1245" y="17812"/>
                  </a:lnTo>
                  <a:lnTo>
                    <a:pt x="973" y="18103"/>
                  </a:lnTo>
                  <a:lnTo>
                    <a:pt x="720" y="18434"/>
                  </a:lnTo>
                  <a:lnTo>
                    <a:pt x="506" y="18784"/>
                  </a:lnTo>
                  <a:lnTo>
                    <a:pt x="331" y="19153"/>
                  </a:lnTo>
                  <a:lnTo>
                    <a:pt x="195" y="19542"/>
                  </a:lnTo>
                  <a:lnTo>
                    <a:pt x="98" y="19951"/>
                  </a:lnTo>
                  <a:lnTo>
                    <a:pt x="20" y="20378"/>
                  </a:lnTo>
                  <a:lnTo>
                    <a:pt x="0" y="20806"/>
                  </a:lnTo>
                  <a:lnTo>
                    <a:pt x="0" y="23509"/>
                  </a:lnTo>
                  <a:lnTo>
                    <a:pt x="0" y="23626"/>
                  </a:lnTo>
                  <a:lnTo>
                    <a:pt x="20" y="23742"/>
                  </a:lnTo>
                  <a:lnTo>
                    <a:pt x="98" y="23956"/>
                  </a:lnTo>
                  <a:lnTo>
                    <a:pt x="195" y="24151"/>
                  </a:lnTo>
                  <a:lnTo>
                    <a:pt x="350" y="24326"/>
                  </a:lnTo>
                  <a:lnTo>
                    <a:pt x="506" y="24462"/>
                  </a:lnTo>
                  <a:lnTo>
                    <a:pt x="720" y="24578"/>
                  </a:lnTo>
                  <a:lnTo>
                    <a:pt x="934" y="24637"/>
                  </a:lnTo>
                  <a:lnTo>
                    <a:pt x="1050" y="24656"/>
                  </a:lnTo>
                  <a:lnTo>
                    <a:pt x="19017" y="24656"/>
                  </a:lnTo>
                  <a:lnTo>
                    <a:pt x="19133" y="24637"/>
                  </a:lnTo>
                  <a:lnTo>
                    <a:pt x="19347" y="24578"/>
                  </a:lnTo>
                  <a:lnTo>
                    <a:pt x="19542" y="24462"/>
                  </a:lnTo>
                  <a:lnTo>
                    <a:pt x="19717" y="24326"/>
                  </a:lnTo>
                  <a:lnTo>
                    <a:pt x="19853" y="24151"/>
                  </a:lnTo>
                  <a:lnTo>
                    <a:pt x="19970" y="23956"/>
                  </a:lnTo>
                  <a:lnTo>
                    <a:pt x="20028" y="23742"/>
                  </a:lnTo>
                  <a:lnTo>
                    <a:pt x="20047" y="23626"/>
                  </a:lnTo>
                  <a:lnTo>
                    <a:pt x="20067" y="23509"/>
                  </a:lnTo>
                  <a:lnTo>
                    <a:pt x="20067" y="20806"/>
                  </a:lnTo>
                  <a:lnTo>
                    <a:pt x="20047" y="20378"/>
                  </a:lnTo>
                  <a:lnTo>
                    <a:pt x="19970" y="19951"/>
                  </a:lnTo>
                  <a:lnTo>
                    <a:pt x="19872" y="19542"/>
                  </a:lnTo>
                  <a:lnTo>
                    <a:pt x="19736" y="19153"/>
                  </a:lnTo>
                  <a:lnTo>
                    <a:pt x="19542" y="18784"/>
                  </a:lnTo>
                  <a:lnTo>
                    <a:pt x="19328" y="18434"/>
                  </a:lnTo>
                  <a:lnTo>
                    <a:pt x="19095" y="18103"/>
                  </a:lnTo>
                  <a:lnTo>
                    <a:pt x="18822" y="17812"/>
                  </a:lnTo>
                  <a:lnTo>
                    <a:pt x="18511" y="17539"/>
                  </a:lnTo>
                  <a:lnTo>
                    <a:pt x="18181" y="17287"/>
                  </a:lnTo>
                  <a:lnTo>
                    <a:pt x="17831" y="17073"/>
                  </a:lnTo>
                  <a:lnTo>
                    <a:pt x="17461" y="16898"/>
                  </a:lnTo>
                  <a:lnTo>
                    <a:pt x="17072" y="16762"/>
                  </a:lnTo>
                  <a:lnTo>
                    <a:pt x="16664" y="16645"/>
                  </a:lnTo>
                  <a:lnTo>
                    <a:pt x="16256" y="16587"/>
                  </a:lnTo>
                  <a:lnTo>
                    <a:pt x="15808" y="16567"/>
                  </a:lnTo>
                  <a:lnTo>
                    <a:pt x="15692" y="16567"/>
                  </a:lnTo>
                  <a:lnTo>
                    <a:pt x="15303" y="16548"/>
                  </a:lnTo>
                  <a:lnTo>
                    <a:pt x="14953" y="16528"/>
                  </a:lnTo>
                  <a:lnTo>
                    <a:pt x="14642" y="16489"/>
                  </a:lnTo>
                  <a:lnTo>
                    <a:pt x="14350" y="16412"/>
                  </a:lnTo>
                  <a:lnTo>
                    <a:pt x="14097" y="16334"/>
                  </a:lnTo>
                  <a:lnTo>
                    <a:pt x="13884" y="16256"/>
                  </a:lnTo>
                  <a:lnTo>
                    <a:pt x="13670" y="16140"/>
                  </a:lnTo>
                  <a:lnTo>
                    <a:pt x="13495" y="16023"/>
                  </a:lnTo>
                  <a:lnTo>
                    <a:pt x="13495" y="16003"/>
                  </a:lnTo>
                  <a:lnTo>
                    <a:pt x="13378" y="15906"/>
                  </a:lnTo>
                  <a:lnTo>
                    <a:pt x="13261" y="15770"/>
                  </a:lnTo>
                  <a:lnTo>
                    <a:pt x="13164" y="15653"/>
                  </a:lnTo>
                  <a:lnTo>
                    <a:pt x="13067" y="15517"/>
                  </a:lnTo>
                  <a:lnTo>
                    <a:pt x="13417" y="15187"/>
                  </a:lnTo>
                  <a:lnTo>
                    <a:pt x="13767" y="14798"/>
                  </a:lnTo>
                  <a:lnTo>
                    <a:pt x="14078" y="14370"/>
                  </a:lnTo>
                  <a:lnTo>
                    <a:pt x="14389" y="13903"/>
                  </a:lnTo>
                  <a:lnTo>
                    <a:pt x="14681" y="13417"/>
                  </a:lnTo>
                  <a:lnTo>
                    <a:pt x="14953" y="12892"/>
                  </a:lnTo>
                  <a:lnTo>
                    <a:pt x="15206" y="12348"/>
                  </a:lnTo>
                  <a:lnTo>
                    <a:pt x="15458" y="11784"/>
                  </a:lnTo>
                  <a:lnTo>
                    <a:pt x="15672" y="11201"/>
                  </a:lnTo>
                  <a:lnTo>
                    <a:pt x="15867" y="10598"/>
                  </a:lnTo>
                  <a:lnTo>
                    <a:pt x="16042" y="9976"/>
                  </a:lnTo>
                  <a:lnTo>
                    <a:pt x="16197" y="9353"/>
                  </a:lnTo>
                  <a:lnTo>
                    <a:pt x="16314" y="8731"/>
                  </a:lnTo>
                  <a:lnTo>
                    <a:pt x="16431" y="8109"/>
                  </a:lnTo>
                  <a:lnTo>
                    <a:pt x="16508" y="7487"/>
                  </a:lnTo>
                  <a:lnTo>
                    <a:pt x="16567" y="6865"/>
                  </a:lnTo>
                  <a:lnTo>
                    <a:pt x="16606" y="6262"/>
                  </a:lnTo>
                  <a:lnTo>
                    <a:pt x="16606" y="5659"/>
                  </a:lnTo>
                  <a:lnTo>
                    <a:pt x="16586" y="5095"/>
                  </a:lnTo>
                  <a:lnTo>
                    <a:pt x="16547" y="4531"/>
                  </a:lnTo>
                  <a:lnTo>
                    <a:pt x="16470" y="4006"/>
                  </a:lnTo>
                  <a:lnTo>
                    <a:pt x="16353" y="3501"/>
                  </a:lnTo>
                  <a:lnTo>
                    <a:pt x="16217" y="3015"/>
                  </a:lnTo>
                  <a:lnTo>
                    <a:pt x="16042" y="2587"/>
                  </a:lnTo>
                  <a:lnTo>
                    <a:pt x="15964" y="2373"/>
                  </a:lnTo>
                  <a:lnTo>
                    <a:pt x="15847" y="2179"/>
                  </a:lnTo>
                  <a:lnTo>
                    <a:pt x="15731" y="2004"/>
                  </a:lnTo>
                  <a:lnTo>
                    <a:pt x="15614" y="1829"/>
                  </a:lnTo>
                  <a:lnTo>
                    <a:pt x="15497" y="1654"/>
                  </a:lnTo>
                  <a:lnTo>
                    <a:pt x="15361" y="1517"/>
                  </a:lnTo>
                  <a:lnTo>
                    <a:pt x="15206" y="1362"/>
                  </a:lnTo>
                  <a:lnTo>
                    <a:pt x="15050" y="1245"/>
                  </a:lnTo>
                  <a:lnTo>
                    <a:pt x="14895" y="1129"/>
                  </a:lnTo>
                  <a:lnTo>
                    <a:pt x="14720" y="1031"/>
                  </a:lnTo>
                  <a:lnTo>
                    <a:pt x="14545" y="954"/>
                  </a:lnTo>
                  <a:lnTo>
                    <a:pt x="14350" y="876"/>
                  </a:lnTo>
                  <a:lnTo>
                    <a:pt x="14156" y="817"/>
                  </a:lnTo>
                  <a:lnTo>
                    <a:pt x="13942" y="779"/>
                  </a:lnTo>
                  <a:lnTo>
                    <a:pt x="13728" y="759"/>
                  </a:lnTo>
                  <a:lnTo>
                    <a:pt x="13495" y="759"/>
                  </a:lnTo>
                  <a:lnTo>
                    <a:pt x="13339" y="662"/>
                  </a:lnTo>
                  <a:lnTo>
                    <a:pt x="13125" y="565"/>
                  </a:lnTo>
                  <a:lnTo>
                    <a:pt x="12853" y="467"/>
                  </a:lnTo>
                  <a:lnTo>
                    <a:pt x="12522" y="370"/>
                  </a:lnTo>
                  <a:lnTo>
                    <a:pt x="12134" y="273"/>
                  </a:lnTo>
                  <a:lnTo>
                    <a:pt x="11725" y="195"/>
                  </a:lnTo>
                  <a:lnTo>
                    <a:pt x="11278" y="117"/>
                  </a:lnTo>
                  <a:lnTo>
                    <a:pt x="10792" y="59"/>
                  </a:lnTo>
                  <a:lnTo>
                    <a:pt x="10286" y="20"/>
                  </a:lnTo>
                  <a:lnTo>
                    <a:pt x="9761" y="1"/>
                  </a:ln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EDE27FFD-27D3-5542-844A-B18A11B0DA57}"/>
              </a:ext>
            </a:extLst>
          </p:cNvPr>
          <p:cNvPicPr>
            <a:picLocks noChangeAspect="1"/>
          </p:cNvPicPr>
          <p:nvPr/>
        </p:nvPicPr>
        <p:blipFill>
          <a:blip r:embed="rId4"/>
          <a:stretch>
            <a:fillRect/>
          </a:stretch>
        </p:blipFill>
        <p:spPr>
          <a:xfrm>
            <a:off x="8011263" y="3900515"/>
            <a:ext cx="1458029" cy="1397780"/>
          </a:xfrm>
          <a:prstGeom prst="rect">
            <a:avLst/>
          </a:prstGeom>
        </p:spPr>
      </p:pic>
      <p:pic>
        <p:nvPicPr>
          <p:cNvPr id="1026" name="Picture 2" descr="Trazabilidad, De La Cadena De Suministro, Datastax imagen png - imagen  transparente descarga gratuita">
            <a:extLst>
              <a:ext uri="{FF2B5EF4-FFF2-40B4-BE49-F238E27FC236}">
                <a16:creationId xmlns:a16="http://schemas.microsoft.com/office/drawing/2014/main" id="{D7E34499-4DAA-3345-B993-9A104998BC84}"/>
              </a:ext>
            </a:extLst>
          </p:cNvPr>
          <p:cNvPicPr>
            <a:picLocks noChangeAspect="1" noChangeArrowheads="1"/>
          </p:cNvPicPr>
          <p:nvPr/>
        </p:nvPicPr>
        <p:blipFill rotWithShape="1">
          <a:blip r:embed="rId5">
            <a:duotone>
              <a:prstClr val="black"/>
              <a:srgbClr val="FFFF00">
                <a:tint val="45000"/>
                <a:satMod val="400000"/>
              </a:srgb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0838" t="7998" r="20495" b="2183"/>
          <a:stretch/>
        </p:blipFill>
        <p:spPr bwMode="auto">
          <a:xfrm>
            <a:off x="8207882" y="5437654"/>
            <a:ext cx="881636" cy="89984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88249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21</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3527291" y="103456"/>
            <a:ext cx="5165993" cy="1323439"/>
          </a:xfrm>
          <a:prstGeom prst="rect">
            <a:avLst/>
          </a:prstGeom>
          <a:noFill/>
        </p:spPr>
        <p:txBody>
          <a:bodyPr wrap="square" rtlCol="0">
            <a:spAutoFit/>
          </a:bodyPr>
          <a:lstStyle/>
          <a:p>
            <a:pPr>
              <a:spcBef>
                <a:spcPct val="50000"/>
              </a:spcBef>
              <a:spcAft>
                <a:spcPct val="0"/>
              </a:spcAft>
            </a:pPr>
            <a:r>
              <a:rPr lang="de-DE" altLang="zh-CN" sz="3200" b="1" dirty="0">
                <a:solidFill>
                  <a:schemeClr val="tx1"/>
                </a:solidFill>
                <a:ea typeface="宋体" panose="02010600030101010101" pitchFamily="2" charset="-122"/>
              </a:rPr>
              <a:t>REFERENTE EN METROLOGÍA</a:t>
            </a:r>
          </a:p>
          <a:p>
            <a:pPr>
              <a:spcBef>
                <a:spcPct val="50000"/>
              </a:spcBef>
              <a:spcAft>
                <a:spcPct val="0"/>
              </a:spcAft>
            </a:pPr>
            <a:endParaRPr lang="es-CO" sz="3200" b="1" dirty="0">
              <a:ea typeface="宋体" panose="02010600030101010101" pitchFamily="2" charset="-122"/>
            </a:endParaRPr>
          </a:p>
        </p:txBody>
      </p:sp>
      <p:pic>
        <p:nvPicPr>
          <p:cNvPr id="2058" name="Picture 10" descr="Imágenes de America - Descarga gratuita en Freepik">
            <a:extLst>
              <a:ext uri="{FF2B5EF4-FFF2-40B4-BE49-F238E27FC236}">
                <a16:creationId xmlns:a16="http://schemas.microsoft.com/office/drawing/2014/main" id="{5FE62C95-5CA7-F44B-BA6F-343D4D5DA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530" y="1473162"/>
            <a:ext cx="4114800" cy="4372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 name="TextBox 47">
            <a:extLst>
              <a:ext uri="{FF2B5EF4-FFF2-40B4-BE49-F238E27FC236}">
                <a16:creationId xmlns:a16="http://schemas.microsoft.com/office/drawing/2014/main" id="{F2347044-2F5A-A244-B66B-104D189F1EB9}"/>
              </a:ext>
            </a:extLst>
          </p:cNvPr>
          <p:cNvSpPr txBox="1"/>
          <p:nvPr/>
        </p:nvSpPr>
        <p:spPr>
          <a:xfrm>
            <a:off x="535236" y="2128812"/>
            <a:ext cx="6092328" cy="3785652"/>
          </a:xfrm>
          <a:prstGeom prst="rect">
            <a:avLst/>
          </a:prstGeom>
          <a:noFill/>
        </p:spPr>
        <p:txBody>
          <a:bodyPr wrap="square">
            <a:spAutoFit/>
          </a:bodyPr>
          <a:lstStyle/>
          <a:p>
            <a:pPr marL="457189" lvl="1"/>
            <a:r>
              <a:rPr lang="es-CO" sz="4000" dirty="0"/>
              <a:t>¿Cual país de Latinoamérica cree usted, que es referente en metrología?</a:t>
            </a:r>
          </a:p>
          <a:p>
            <a:pPr marL="742939" lvl="1" indent="-285750">
              <a:buFont typeface="Arial" panose="020B0604020202020204" pitchFamily="34" charset="0"/>
              <a:buChar char="•"/>
            </a:pPr>
            <a:endParaRPr lang="es-CO" sz="4000" dirty="0"/>
          </a:p>
          <a:p>
            <a:pPr lvl="1"/>
            <a:endParaRPr lang="es-CL" sz="4000" dirty="0"/>
          </a:p>
        </p:txBody>
      </p:sp>
    </p:spTree>
    <p:extLst>
      <p:ext uri="{BB962C8B-B14F-4D97-AF65-F5344CB8AC3E}">
        <p14:creationId xmlns:p14="http://schemas.microsoft.com/office/powerpoint/2010/main" val="8926062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22</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3293741" y="103456"/>
            <a:ext cx="5604517" cy="1323439"/>
          </a:xfrm>
          <a:prstGeom prst="rect">
            <a:avLst/>
          </a:prstGeom>
          <a:noFill/>
        </p:spPr>
        <p:txBody>
          <a:bodyPr wrap="square" rtlCol="0">
            <a:spAutoFit/>
          </a:bodyPr>
          <a:lstStyle/>
          <a:p>
            <a:pPr>
              <a:spcBef>
                <a:spcPct val="50000"/>
              </a:spcBef>
              <a:spcAft>
                <a:spcPct val="0"/>
              </a:spcAft>
            </a:pPr>
            <a:r>
              <a:rPr lang="de-DE" altLang="zh-CN" sz="3200" b="1" dirty="0">
                <a:solidFill>
                  <a:schemeClr val="tx1"/>
                </a:solidFill>
                <a:ea typeface="宋体" panose="02010600030101010101" pitchFamily="2" charset="-122"/>
              </a:rPr>
              <a:t>CALIBRACIÓN BASCULAS SECA</a:t>
            </a:r>
          </a:p>
          <a:p>
            <a:pPr>
              <a:spcBef>
                <a:spcPct val="50000"/>
              </a:spcBef>
              <a:spcAft>
                <a:spcPct val="0"/>
              </a:spcAft>
            </a:pPr>
            <a:endParaRPr lang="es-CO" sz="3200" b="1" dirty="0">
              <a:ea typeface="宋体" panose="02010600030101010101" pitchFamily="2" charset="-122"/>
            </a:endParaRPr>
          </a:p>
        </p:txBody>
      </p:sp>
      <p:pic>
        <p:nvPicPr>
          <p:cNvPr id="2" name="calibracion seca">
            <a:hlinkClick r:id="" action="ppaction://media"/>
            <a:extLst>
              <a:ext uri="{FF2B5EF4-FFF2-40B4-BE49-F238E27FC236}">
                <a16:creationId xmlns:a16="http://schemas.microsoft.com/office/drawing/2014/main" id="{9A34C665-F862-4C17-B838-D00C40015A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5375" y="922425"/>
            <a:ext cx="9324975" cy="5253508"/>
          </a:xfrm>
          <a:prstGeom prst="rect">
            <a:avLst/>
          </a:prstGeom>
        </p:spPr>
      </p:pic>
    </p:spTree>
    <p:extLst>
      <p:ext uri="{BB962C8B-B14F-4D97-AF65-F5344CB8AC3E}">
        <p14:creationId xmlns:p14="http://schemas.microsoft.com/office/powerpoint/2010/main" val="30541404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23</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2482022" y="136525"/>
            <a:ext cx="7227955" cy="1323439"/>
          </a:xfrm>
          <a:prstGeom prst="rect">
            <a:avLst/>
          </a:prstGeom>
          <a:noFill/>
        </p:spPr>
        <p:txBody>
          <a:bodyPr wrap="square" rtlCol="0">
            <a:spAutoFit/>
          </a:bodyPr>
          <a:lstStyle/>
          <a:p>
            <a:pPr>
              <a:spcBef>
                <a:spcPct val="50000"/>
              </a:spcBef>
              <a:spcAft>
                <a:spcPct val="0"/>
              </a:spcAft>
            </a:pPr>
            <a:r>
              <a:rPr lang="de-DE" altLang="zh-CN" sz="3200" b="1" dirty="0">
                <a:ea typeface="宋体" panose="02010600030101010101" pitchFamily="2" charset="-122"/>
              </a:rPr>
              <a:t>VERIFICACIÓN Y AJUSTE</a:t>
            </a:r>
            <a:r>
              <a:rPr lang="de-DE" altLang="zh-CN" sz="3200" b="1" dirty="0">
                <a:solidFill>
                  <a:schemeClr val="tx1"/>
                </a:solidFill>
                <a:ea typeface="宋体" panose="02010600030101010101" pitchFamily="2" charset="-122"/>
              </a:rPr>
              <a:t> BASCULAS SECA</a:t>
            </a:r>
          </a:p>
          <a:p>
            <a:pPr>
              <a:spcBef>
                <a:spcPct val="50000"/>
              </a:spcBef>
              <a:spcAft>
                <a:spcPct val="0"/>
              </a:spcAft>
            </a:pPr>
            <a:endParaRPr lang="es-CO" sz="3200" b="1" dirty="0">
              <a:ea typeface="宋体" panose="02010600030101010101" pitchFamily="2" charset="-122"/>
            </a:endParaRPr>
          </a:p>
        </p:txBody>
      </p:sp>
      <p:pic>
        <p:nvPicPr>
          <p:cNvPr id="2" name="serva">
            <a:hlinkClick r:id="" action="ppaction://media"/>
            <a:extLst>
              <a:ext uri="{FF2B5EF4-FFF2-40B4-BE49-F238E27FC236}">
                <a16:creationId xmlns:a16="http://schemas.microsoft.com/office/drawing/2014/main" id="{4EE022E6-7F46-4D8F-A8CF-887AC1E5FE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08927" y="879649"/>
            <a:ext cx="8574145" cy="4853290"/>
          </a:xfrm>
          <a:prstGeom prst="rect">
            <a:avLst/>
          </a:prstGeom>
        </p:spPr>
      </p:pic>
    </p:spTree>
    <p:extLst>
      <p:ext uri="{BB962C8B-B14F-4D97-AF65-F5344CB8AC3E}">
        <p14:creationId xmlns:p14="http://schemas.microsoft.com/office/powerpoint/2010/main" val="13236094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E195A21-AFE1-9846-9DEC-92AE05F7ECC3}"/>
              </a:ext>
            </a:extLst>
          </p:cNvPr>
          <p:cNvSpPr>
            <a:spLocks noGrp="1"/>
          </p:cNvSpPr>
          <p:nvPr>
            <p:ph type="sldNum" sz="quarter" idx="12"/>
          </p:nvPr>
        </p:nvSpPr>
        <p:spPr/>
        <p:txBody>
          <a:bodyPr/>
          <a:lstStyle/>
          <a:p>
            <a:fld id="{E11E0B8B-A437-4F05-B285-5E6AEF1F9313}" type="slidenum">
              <a:rPr lang="de-DE" smtClean="0"/>
              <a:t>24</a:t>
            </a:fld>
            <a:endParaRPr lang="de-DE"/>
          </a:p>
        </p:txBody>
      </p:sp>
      <p:sp>
        <p:nvSpPr>
          <p:cNvPr id="30" name="Google Shape;116;p19">
            <a:extLst>
              <a:ext uri="{FF2B5EF4-FFF2-40B4-BE49-F238E27FC236}">
                <a16:creationId xmlns:a16="http://schemas.microsoft.com/office/drawing/2014/main" id="{7CA58C6B-CE79-4A84-A483-6C96AC86B50B}"/>
              </a:ext>
            </a:extLst>
          </p:cNvPr>
          <p:cNvSpPr/>
          <p:nvPr/>
        </p:nvSpPr>
        <p:spPr>
          <a:xfrm>
            <a:off x="199537" y="627968"/>
            <a:ext cx="5141921" cy="771100"/>
          </a:xfrm>
          <a:prstGeom prst="rect">
            <a:avLst/>
          </a:prstGeom>
          <a:noFill/>
          <a:ln>
            <a:noFill/>
          </a:ln>
        </p:spPr>
        <p:txBody>
          <a:bodyPr spcFirstLastPara="1" wrap="square" lIns="0" tIns="45700" rIns="0" bIns="45700" anchor="t" anchorCtr="0">
            <a:noAutofit/>
          </a:bodyPr>
          <a:lstStyle/>
          <a:p>
            <a:pPr marL="0" marR="0" lvl="0" indent="0" algn="ctr" rtl="0">
              <a:lnSpc>
                <a:spcPct val="85000"/>
              </a:lnSpc>
              <a:spcBef>
                <a:spcPts val="0"/>
              </a:spcBef>
              <a:spcAft>
                <a:spcPts val="0"/>
              </a:spcAft>
              <a:buClr>
                <a:srgbClr val="000000"/>
              </a:buClr>
              <a:buSzPts val="1600"/>
              <a:buFont typeface="Arial"/>
              <a:buNone/>
            </a:pPr>
            <a:r>
              <a:rPr lang="en-US" sz="5400" b="1" dirty="0">
                <a:solidFill>
                  <a:srgbClr val="FF0000"/>
                </a:solidFill>
                <a:latin typeface="+mj-lt"/>
                <a:ea typeface="Calibri"/>
                <a:cs typeface="Calibri"/>
                <a:sym typeface="Calibri"/>
              </a:rPr>
              <a:t>Grado </a:t>
            </a:r>
            <a:r>
              <a:rPr lang="en-US" sz="5400" b="1" dirty="0" err="1">
                <a:solidFill>
                  <a:srgbClr val="FF0000"/>
                </a:solidFill>
                <a:latin typeface="+mj-lt"/>
                <a:ea typeface="Calibri"/>
                <a:cs typeface="Calibri"/>
                <a:sym typeface="Calibri"/>
              </a:rPr>
              <a:t>Médico</a:t>
            </a:r>
            <a:endParaRPr lang="en-US" sz="5400" b="1" dirty="0">
              <a:solidFill>
                <a:srgbClr val="FF0000"/>
              </a:solidFill>
              <a:latin typeface="+mj-lt"/>
              <a:ea typeface="Calibri"/>
              <a:cs typeface="Calibri"/>
              <a:sym typeface="Calibri"/>
            </a:endParaRPr>
          </a:p>
        </p:txBody>
      </p:sp>
      <p:graphicFrame>
        <p:nvGraphicFramePr>
          <p:cNvPr id="4" name="Diagram 3">
            <a:extLst>
              <a:ext uri="{FF2B5EF4-FFF2-40B4-BE49-F238E27FC236}">
                <a16:creationId xmlns:a16="http://schemas.microsoft.com/office/drawing/2014/main" id="{EE947BE8-C67F-491D-AD5C-8AFD2E352DDE}"/>
              </a:ext>
            </a:extLst>
          </p:cNvPr>
          <p:cNvGraphicFramePr/>
          <p:nvPr/>
        </p:nvGraphicFramePr>
        <p:xfrm>
          <a:off x="839416" y="2060848"/>
          <a:ext cx="5256584" cy="4405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80E232DA-DE25-4BEA-9C9B-A080E610A693}"/>
              </a:ext>
            </a:extLst>
          </p:cNvPr>
          <p:cNvPicPr>
            <a:picLocks noChangeAspect="1"/>
          </p:cNvPicPr>
          <p:nvPr/>
        </p:nvPicPr>
        <p:blipFill rotWithShape="1">
          <a:blip r:embed="rId8"/>
          <a:srcRect b="1258"/>
          <a:stretch/>
        </p:blipFill>
        <p:spPr>
          <a:xfrm>
            <a:off x="6802919" y="476731"/>
            <a:ext cx="4839518" cy="6133619"/>
          </a:xfrm>
          <a:prstGeom prst="rect">
            <a:avLst/>
          </a:prstGeom>
        </p:spPr>
      </p:pic>
      <p:pic>
        <p:nvPicPr>
          <p:cNvPr id="27" name="Grafik 8">
            <a:extLst>
              <a:ext uri="{FF2B5EF4-FFF2-40B4-BE49-F238E27FC236}">
                <a16:creationId xmlns:a16="http://schemas.microsoft.com/office/drawing/2014/main" id="{39F33044-4179-4249-B7CA-723D75A7EE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41631" y="5827943"/>
            <a:ext cx="1064547" cy="252216"/>
          </a:xfrm>
          <a:prstGeom prst="rect">
            <a:avLst/>
          </a:prstGeom>
        </p:spPr>
      </p:pic>
      <p:pic>
        <p:nvPicPr>
          <p:cNvPr id="28" name="Grafik 12">
            <a:extLst>
              <a:ext uri="{FF2B5EF4-FFF2-40B4-BE49-F238E27FC236}">
                <a16:creationId xmlns:a16="http://schemas.microsoft.com/office/drawing/2014/main" id="{7533A871-0A47-4546-AF10-245CC92DB3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23081" y="5767875"/>
            <a:ext cx="531254" cy="359836"/>
          </a:xfrm>
          <a:prstGeom prst="rect">
            <a:avLst/>
          </a:prstGeom>
        </p:spPr>
      </p:pic>
      <p:pic>
        <p:nvPicPr>
          <p:cNvPr id="29" name="Grafik 13">
            <a:extLst>
              <a:ext uri="{FF2B5EF4-FFF2-40B4-BE49-F238E27FC236}">
                <a16:creationId xmlns:a16="http://schemas.microsoft.com/office/drawing/2014/main" id="{D69AD84F-4B70-4FFB-9DB9-CDC62BC9074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52068" y="6185843"/>
            <a:ext cx="390852" cy="390852"/>
          </a:xfrm>
          <a:prstGeom prst="rect">
            <a:avLst/>
          </a:prstGeom>
        </p:spPr>
      </p:pic>
      <p:pic>
        <p:nvPicPr>
          <p:cNvPr id="31" name="Grafik 14">
            <a:extLst>
              <a:ext uri="{FF2B5EF4-FFF2-40B4-BE49-F238E27FC236}">
                <a16:creationId xmlns:a16="http://schemas.microsoft.com/office/drawing/2014/main" id="{59523D42-7E85-41E7-A84A-5AEA127DB3F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15709" y="6179955"/>
            <a:ext cx="595301" cy="363689"/>
          </a:xfrm>
          <a:prstGeom prst="rect">
            <a:avLst/>
          </a:prstGeom>
        </p:spPr>
      </p:pic>
      <p:pic>
        <p:nvPicPr>
          <p:cNvPr id="32" name="Grafik 15">
            <a:extLst>
              <a:ext uri="{FF2B5EF4-FFF2-40B4-BE49-F238E27FC236}">
                <a16:creationId xmlns:a16="http://schemas.microsoft.com/office/drawing/2014/main" id="{08FB11CE-E9B5-4425-AE19-55F8E5CFF9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09576" y="5731654"/>
            <a:ext cx="426203" cy="432278"/>
          </a:xfrm>
          <a:prstGeom prst="rect">
            <a:avLst/>
          </a:prstGeom>
        </p:spPr>
      </p:pic>
      <p:pic>
        <p:nvPicPr>
          <p:cNvPr id="34" name="Grafik 17">
            <a:extLst>
              <a:ext uri="{FF2B5EF4-FFF2-40B4-BE49-F238E27FC236}">
                <a16:creationId xmlns:a16="http://schemas.microsoft.com/office/drawing/2014/main" id="{CEDD0648-B624-4DE6-9F7C-A2C8EF27AE8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151334" y="6222921"/>
            <a:ext cx="1054844" cy="277755"/>
          </a:xfrm>
          <a:prstGeom prst="rect">
            <a:avLst/>
          </a:prstGeom>
        </p:spPr>
      </p:pic>
    </p:spTree>
    <p:extLst>
      <p:ext uri="{BB962C8B-B14F-4D97-AF65-F5344CB8AC3E}">
        <p14:creationId xmlns:p14="http://schemas.microsoft.com/office/powerpoint/2010/main" val="20345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452E937-0D00-49B6-BF38-56E6E882D7E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4C97FA2F-33DB-47D6-A89F-6D3DDC7C2F6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392227B5-D40F-43EE-90E1-E2435E5442D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F40FCCCE-56BE-4911-A902-AA7BB45E152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25</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1746302" y="2497976"/>
            <a:ext cx="8699396" cy="1862048"/>
          </a:xfrm>
          <a:prstGeom prst="rect">
            <a:avLst/>
          </a:prstGeom>
          <a:noFill/>
        </p:spPr>
        <p:txBody>
          <a:bodyPr wrap="square" rtlCol="0">
            <a:spAutoFit/>
          </a:bodyPr>
          <a:lstStyle/>
          <a:p>
            <a:pPr eaLnBrk="1" hangingPunct="1">
              <a:spcBef>
                <a:spcPct val="50000"/>
              </a:spcBef>
              <a:spcAft>
                <a:spcPct val="0"/>
              </a:spcAft>
              <a:buClrTx/>
            </a:pPr>
            <a:r>
              <a:rPr lang="es-ES_tradnl" altLang="zh-CN" sz="11500" b="1" dirty="0">
                <a:ea typeface="宋体" panose="02010600030101010101" pitchFamily="2" charset="-122"/>
              </a:rPr>
              <a:t>¿PREGUNTAS?</a:t>
            </a:r>
          </a:p>
        </p:txBody>
      </p:sp>
    </p:spTree>
    <p:extLst>
      <p:ext uri="{BB962C8B-B14F-4D97-AF65-F5344CB8AC3E}">
        <p14:creationId xmlns:p14="http://schemas.microsoft.com/office/powerpoint/2010/main" val="411912581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26</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4530974" y="136525"/>
            <a:ext cx="3158628" cy="584775"/>
          </a:xfrm>
          <a:prstGeom prst="rect">
            <a:avLst/>
          </a:prstGeom>
          <a:noFill/>
        </p:spPr>
        <p:txBody>
          <a:bodyPr wrap="square" rtlCol="0">
            <a:spAutoFit/>
          </a:bodyPr>
          <a:lstStyle/>
          <a:p>
            <a:pPr eaLnBrk="1" hangingPunct="1">
              <a:spcBef>
                <a:spcPct val="50000"/>
              </a:spcBef>
              <a:spcAft>
                <a:spcPct val="0"/>
              </a:spcAft>
              <a:buClrTx/>
            </a:pPr>
            <a:r>
              <a:rPr lang="es-ES_tradnl" altLang="zh-CN" sz="3200" b="1" dirty="0">
                <a:solidFill>
                  <a:schemeClr val="tx1"/>
                </a:solidFill>
                <a:ea typeface="宋体" panose="02010600030101010101" pitchFamily="2" charset="-122"/>
              </a:rPr>
              <a:t>SECA UNIVERSITY</a:t>
            </a:r>
          </a:p>
        </p:txBody>
      </p:sp>
      <p:pic>
        <p:nvPicPr>
          <p:cNvPr id="5122" name="Picture 2" descr="Becas académicas y deportivas en Estados Unidos">
            <a:extLst>
              <a:ext uri="{FF2B5EF4-FFF2-40B4-BE49-F238E27FC236}">
                <a16:creationId xmlns:a16="http://schemas.microsoft.com/office/drawing/2014/main" id="{459AFF99-B271-B74D-8ACF-816F6FA31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878" y="922425"/>
            <a:ext cx="8154924" cy="54366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9320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dirty="0"/>
              <a:t>21/9/23</a:t>
            </a:r>
            <a:endParaRPr lang="es-CO" dirty="0"/>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dirty="0"/>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27</a:t>
            </a:fld>
            <a:endParaRPr lang="es-CO"/>
          </a:p>
        </p:txBody>
      </p:sp>
      <p:sp>
        <p:nvSpPr>
          <p:cNvPr id="28" name="TextBox 27">
            <a:extLst>
              <a:ext uri="{FF2B5EF4-FFF2-40B4-BE49-F238E27FC236}">
                <a16:creationId xmlns:a16="http://schemas.microsoft.com/office/drawing/2014/main" id="{3CC2A78C-1653-4544-A35B-B5F1ABA60FDA}"/>
              </a:ext>
            </a:extLst>
          </p:cNvPr>
          <p:cNvSpPr txBox="1"/>
          <p:nvPr/>
        </p:nvSpPr>
        <p:spPr>
          <a:xfrm>
            <a:off x="1056704" y="2497976"/>
            <a:ext cx="10107168" cy="1862048"/>
          </a:xfrm>
          <a:prstGeom prst="rect">
            <a:avLst/>
          </a:prstGeom>
          <a:noFill/>
        </p:spPr>
        <p:txBody>
          <a:bodyPr wrap="square" rtlCol="0">
            <a:spAutoFit/>
          </a:bodyPr>
          <a:lstStyle/>
          <a:p>
            <a:pPr eaLnBrk="1" hangingPunct="1">
              <a:spcBef>
                <a:spcPct val="50000"/>
              </a:spcBef>
              <a:spcAft>
                <a:spcPct val="0"/>
              </a:spcAft>
              <a:buClrTx/>
            </a:pPr>
            <a:r>
              <a:rPr lang="es-ES_tradnl" altLang="zh-CN" sz="11500" b="1" dirty="0">
                <a:latin typeface="Lucida Calligraphy" panose="03010101010101010101" pitchFamily="66" charset="77"/>
                <a:ea typeface="宋体" panose="02010600030101010101" pitchFamily="2" charset="-122"/>
                <a:cs typeface="APPLE CHANCERY" panose="03020702040506060504" pitchFamily="66" charset="-79"/>
              </a:rPr>
              <a:t>GRACIAS !!!</a:t>
            </a:r>
          </a:p>
        </p:txBody>
      </p:sp>
    </p:spTree>
    <p:extLst>
      <p:ext uri="{BB962C8B-B14F-4D97-AF65-F5344CB8AC3E}">
        <p14:creationId xmlns:p14="http://schemas.microsoft.com/office/powerpoint/2010/main" val="88541427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1" descr="seca_transparent">
            <a:extLst>
              <a:ext uri="{FF2B5EF4-FFF2-40B4-BE49-F238E27FC236}">
                <a16:creationId xmlns:a16="http://schemas.microsoft.com/office/drawing/2014/main" id="{F6CC3C0B-642D-4196-8CC3-E299B002B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AutoShape 19">
            <a:extLst>
              <a:ext uri="{FF2B5EF4-FFF2-40B4-BE49-F238E27FC236}">
                <a16:creationId xmlns:a16="http://schemas.microsoft.com/office/drawing/2014/main" id="{973A90A9-C67E-4D16-A3F7-2840D3A3806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2" name="Date Placeholder 1">
            <a:extLst>
              <a:ext uri="{FF2B5EF4-FFF2-40B4-BE49-F238E27FC236}">
                <a16:creationId xmlns:a16="http://schemas.microsoft.com/office/drawing/2014/main" id="{D16CF229-BF9A-E347-A1B4-D52C4EA65694}"/>
              </a:ext>
            </a:extLst>
          </p:cNvPr>
          <p:cNvSpPr>
            <a:spLocks noGrp="1"/>
          </p:cNvSpPr>
          <p:nvPr>
            <p:ph type="dt" sz="half" idx="10"/>
          </p:nvPr>
        </p:nvSpPr>
        <p:spPr/>
        <p:txBody>
          <a:bodyPr/>
          <a:lstStyle/>
          <a:p>
            <a:r>
              <a:rPr lang="en-US"/>
              <a:t>21/9/23</a:t>
            </a:r>
            <a:endParaRPr lang="es-CO"/>
          </a:p>
        </p:txBody>
      </p:sp>
      <p:sp>
        <p:nvSpPr>
          <p:cNvPr id="3" name="Footer Placeholder 2">
            <a:extLst>
              <a:ext uri="{FF2B5EF4-FFF2-40B4-BE49-F238E27FC236}">
                <a16:creationId xmlns:a16="http://schemas.microsoft.com/office/drawing/2014/main" id="{4D652E3A-C96E-6E4B-8476-3E4D275C9BB1}"/>
              </a:ext>
            </a:extLst>
          </p:cNvPr>
          <p:cNvSpPr>
            <a:spLocks noGrp="1"/>
          </p:cNvSpPr>
          <p:nvPr>
            <p:ph type="ftr" sz="quarter" idx="11"/>
          </p:nvPr>
        </p:nvSpPr>
        <p:spPr/>
        <p:txBody>
          <a:bodyPr/>
          <a:lstStyle/>
          <a:p>
            <a:r>
              <a:rPr lang="es-CO"/>
              <a:t>Seca LATAM</a:t>
            </a:r>
          </a:p>
        </p:txBody>
      </p:sp>
      <p:sp>
        <p:nvSpPr>
          <p:cNvPr id="4" name="Slide Number Placeholder 3">
            <a:extLst>
              <a:ext uri="{FF2B5EF4-FFF2-40B4-BE49-F238E27FC236}">
                <a16:creationId xmlns:a16="http://schemas.microsoft.com/office/drawing/2014/main" id="{99AF6237-C6BB-B344-9EAC-83922CA641CF}"/>
              </a:ext>
            </a:extLst>
          </p:cNvPr>
          <p:cNvSpPr>
            <a:spLocks noGrp="1"/>
          </p:cNvSpPr>
          <p:nvPr>
            <p:ph type="sldNum" sz="quarter" idx="12"/>
          </p:nvPr>
        </p:nvSpPr>
        <p:spPr/>
        <p:txBody>
          <a:bodyPr/>
          <a:lstStyle/>
          <a:p>
            <a:fld id="{661595ED-7963-46F0-9995-F3F3CE134BE8}" type="slidenum">
              <a:rPr lang="es-CO" smtClean="0"/>
              <a:t>3</a:t>
            </a:fld>
            <a:endParaRPr lang="es-CO"/>
          </a:p>
        </p:txBody>
      </p:sp>
      <p:sp>
        <p:nvSpPr>
          <p:cNvPr id="5" name="Rectangle 4">
            <a:extLst>
              <a:ext uri="{FF2B5EF4-FFF2-40B4-BE49-F238E27FC236}">
                <a16:creationId xmlns:a16="http://schemas.microsoft.com/office/drawing/2014/main" id="{D2CF8F30-5451-3545-9FE1-228FF8B6A3B9}"/>
              </a:ext>
            </a:extLst>
          </p:cNvPr>
          <p:cNvSpPr/>
          <p:nvPr/>
        </p:nvSpPr>
        <p:spPr>
          <a:xfrm>
            <a:off x="1566041" y="1225724"/>
            <a:ext cx="8954814" cy="4867100"/>
          </a:xfrm>
          <a:prstGeom prst="rect">
            <a:avLst/>
          </a:prstGeom>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CO" sz="4400" dirty="0"/>
              <a:t>CONFLICTO DE INTERÉS </a:t>
            </a:r>
          </a:p>
          <a:p>
            <a:pPr algn="ctr"/>
            <a:endParaRPr lang="en-CO" sz="4400" dirty="0"/>
          </a:p>
          <a:p>
            <a:pPr algn="ctr"/>
            <a:r>
              <a:rPr lang="en-CO" sz="4400" dirty="0"/>
              <a:t>CHARLA PATROCINADA POR </a:t>
            </a:r>
            <a:r>
              <a:rPr lang="en-CO" sz="4400" dirty="0">
                <a:solidFill>
                  <a:srgbClr val="FF0000"/>
                </a:solidFill>
              </a:rPr>
              <a:t>SECA</a:t>
            </a:r>
          </a:p>
        </p:txBody>
      </p:sp>
    </p:spTree>
    <p:extLst>
      <p:ext uri="{BB962C8B-B14F-4D97-AF65-F5344CB8AC3E}">
        <p14:creationId xmlns:p14="http://schemas.microsoft.com/office/powerpoint/2010/main" val="181228109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2706590" y="22656"/>
            <a:ext cx="6778819" cy="769441"/>
          </a:xfrm>
          <a:prstGeom prst="rect">
            <a:avLst/>
          </a:prstGeom>
          <a:noFill/>
        </p:spPr>
        <p:txBody>
          <a:bodyPr wrap="square" rtlCol="0">
            <a:spAutoFit/>
          </a:bodyPr>
          <a:lstStyle/>
          <a:p>
            <a:r>
              <a:rPr lang="es-CO" sz="4400" b="1" dirty="0"/>
              <a:t>¿Qué es un Kg? ¿Por qué?</a:t>
            </a:r>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pic>
        <p:nvPicPr>
          <p:cNvPr id="1026" name="Picture 2" descr="El kilogramo ha cambiado para siempre. ¿Por qué es importante? | National  Geographic">
            <a:extLst>
              <a:ext uri="{FF2B5EF4-FFF2-40B4-BE49-F238E27FC236}">
                <a16:creationId xmlns:a16="http://schemas.microsoft.com/office/drawing/2014/main" id="{762F7853-A6A8-C648-9C76-F2C0E5562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170" y="1534615"/>
            <a:ext cx="3773201" cy="4527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ágenes, de Duda, fotos e imágenes de stock de Duda">
            <a:extLst>
              <a:ext uri="{FF2B5EF4-FFF2-40B4-BE49-F238E27FC236}">
                <a16:creationId xmlns:a16="http://schemas.microsoft.com/office/drawing/2014/main" id="{F008CED0-4ADD-C94F-9A8A-BA3DFADB6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520"/>
          <a:stretch/>
        </p:blipFill>
        <p:spPr bwMode="auto">
          <a:xfrm>
            <a:off x="7473221" y="2299123"/>
            <a:ext cx="2287904" cy="2998827"/>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4</a:t>
            </a:fld>
            <a:endParaRPr lang="es-CO"/>
          </a:p>
        </p:txBody>
      </p:sp>
    </p:spTree>
    <p:extLst>
      <p:ext uri="{BB962C8B-B14F-4D97-AF65-F5344CB8AC3E}">
        <p14:creationId xmlns:p14="http://schemas.microsoft.com/office/powerpoint/2010/main" val="185266388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4663794" y="0"/>
            <a:ext cx="2864412" cy="769441"/>
          </a:xfrm>
          <a:prstGeom prst="rect">
            <a:avLst/>
          </a:prstGeom>
          <a:noFill/>
        </p:spPr>
        <p:txBody>
          <a:bodyPr wrap="square" rtlCol="0">
            <a:spAutoFit/>
          </a:bodyPr>
          <a:lstStyle/>
          <a:p>
            <a:r>
              <a:rPr lang="es-CO" sz="4400" b="1" dirty="0"/>
              <a:t>Metrología</a:t>
            </a:r>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5</a:t>
            </a:fld>
            <a:endParaRPr lang="es-CO"/>
          </a:p>
        </p:txBody>
      </p:sp>
      <p:sp>
        <p:nvSpPr>
          <p:cNvPr id="6" name="Rounded Rectangle 5">
            <a:extLst>
              <a:ext uri="{FF2B5EF4-FFF2-40B4-BE49-F238E27FC236}">
                <a16:creationId xmlns:a16="http://schemas.microsoft.com/office/drawing/2014/main" id="{238FAC02-62C5-3F45-BD76-2205AE9D83BD}"/>
              </a:ext>
            </a:extLst>
          </p:cNvPr>
          <p:cNvSpPr/>
          <p:nvPr/>
        </p:nvSpPr>
        <p:spPr>
          <a:xfrm>
            <a:off x="219075" y="1904978"/>
            <a:ext cx="6892159" cy="36260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CL" b="0" i="1" dirty="0">
                <a:solidFill>
                  <a:srgbClr val="202122"/>
                </a:solidFill>
                <a:effectLst/>
                <a:latin typeface="Arial" panose="020B0604020202020204" pitchFamily="34" charset="0"/>
              </a:rPr>
              <a:t>“Ciencia de las mediciones, </a:t>
            </a:r>
            <a:r>
              <a:rPr lang="es-CL" i="1" dirty="0">
                <a:solidFill>
                  <a:srgbClr val="202122"/>
                </a:solidFill>
                <a:latin typeface="Arial" panose="020B0604020202020204" pitchFamily="34" charset="0"/>
              </a:rPr>
              <a:t>i</a:t>
            </a:r>
            <a:r>
              <a:rPr lang="es-CL" b="0" i="1" dirty="0">
                <a:solidFill>
                  <a:srgbClr val="202122"/>
                </a:solidFill>
                <a:effectLst/>
                <a:latin typeface="Arial" panose="020B0604020202020204" pitchFamily="34" charset="0"/>
              </a:rPr>
              <a:t>ncluyendo el estudio, mantenimiento y aplicación de estas.</a:t>
            </a:r>
          </a:p>
          <a:p>
            <a:pPr algn="just"/>
            <a:endParaRPr lang="es-CL" i="1" dirty="0">
              <a:solidFill>
                <a:srgbClr val="202122"/>
              </a:solidFill>
              <a:latin typeface="Arial" panose="020B0604020202020204" pitchFamily="34" charset="0"/>
            </a:endParaRPr>
          </a:p>
          <a:p>
            <a:pPr algn="just"/>
            <a:r>
              <a:rPr lang="es-CL" b="0" i="1" dirty="0">
                <a:solidFill>
                  <a:srgbClr val="202122"/>
                </a:solidFill>
                <a:effectLst/>
                <a:latin typeface="Arial" panose="020B0604020202020204" pitchFamily="34" charset="0"/>
              </a:rPr>
              <a:t>Su objetivo fundamental es la obtención y expresión del valor de las magnitudes </a:t>
            </a:r>
            <a:r>
              <a:rPr lang="es-CL" i="1" dirty="0">
                <a:solidFill>
                  <a:srgbClr val="202122"/>
                </a:solidFill>
                <a:latin typeface="Arial" panose="020B0604020202020204" pitchFamily="34" charset="0"/>
              </a:rPr>
              <a:t>empleando </a:t>
            </a:r>
            <a:r>
              <a:rPr lang="es-CL" b="0" i="1" dirty="0">
                <a:solidFill>
                  <a:srgbClr val="202122"/>
                </a:solidFill>
                <a:effectLst/>
                <a:latin typeface="Arial" panose="020B0604020202020204" pitchFamily="34" charset="0"/>
              </a:rPr>
              <a:t>instrumentos y métodos apropiados, con la exactitud requerida </a:t>
            </a:r>
            <a:r>
              <a:rPr lang="es-CL" i="1" dirty="0">
                <a:solidFill>
                  <a:srgbClr val="202122"/>
                </a:solidFill>
                <a:latin typeface="Arial" panose="020B0604020202020204" pitchFamily="34" charset="0"/>
              </a:rPr>
              <a:t>buscando proporcionar:</a:t>
            </a:r>
            <a:endParaRPr lang="es-CL" b="0" i="1" dirty="0">
              <a:solidFill>
                <a:srgbClr val="202122"/>
              </a:solidFill>
              <a:effectLst/>
              <a:latin typeface="Arial" panose="020B0604020202020204" pitchFamily="34" charset="0"/>
            </a:endParaRPr>
          </a:p>
          <a:p>
            <a:pPr algn="just"/>
            <a:endParaRPr lang="es-CL" b="0" i="1" dirty="0">
              <a:solidFill>
                <a:srgbClr val="202122"/>
              </a:solidFill>
              <a:effectLst/>
              <a:latin typeface="Arial" panose="020B0604020202020204" pitchFamily="34" charset="0"/>
            </a:endParaRPr>
          </a:p>
          <a:p>
            <a:pPr marL="742939" lvl="1" indent="-285750" algn="just">
              <a:buFont typeface="Arial" panose="020B0604020202020204" pitchFamily="34" charset="0"/>
              <a:buChar char="•"/>
            </a:pPr>
            <a:r>
              <a:rPr lang="es-CL" b="0" i="1" dirty="0">
                <a:solidFill>
                  <a:srgbClr val="202122"/>
                </a:solidFill>
                <a:effectLst/>
                <a:latin typeface="Arial" panose="020B0604020202020204" pitchFamily="34" charset="0"/>
              </a:rPr>
              <a:t>Resultado de la medición</a:t>
            </a:r>
          </a:p>
          <a:p>
            <a:pPr marL="742939" lvl="1" indent="-285750" algn="just">
              <a:buFont typeface="Arial" panose="020B0604020202020204" pitchFamily="34" charset="0"/>
              <a:buChar char="•"/>
            </a:pPr>
            <a:r>
              <a:rPr lang="es-CL" i="1" dirty="0">
                <a:solidFill>
                  <a:srgbClr val="202122"/>
                </a:solidFill>
                <a:latin typeface="Arial" panose="020B0604020202020204" pitchFamily="34" charset="0"/>
              </a:rPr>
              <a:t>I</a:t>
            </a:r>
            <a:r>
              <a:rPr lang="es-CL" b="0" i="1" dirty="0">
                <a:solidFill>
                  <a:srgbClr val="202122"/>
                </a:solidFill>
                <a:effectLst/>
                <a:latin typeface="Arial" panose="020B0604020202020204" pitchFamily="34" charset="0"/>
              </a:rPr>
              <a:t>ncertidumbre de medida”</a:t>
            </a:r>
          </a:p>
        </p:txBody>
      </p:sp>
      <p:pic>
        <p:nvPicPr>
          <p:cNvPr id="2050" name="Picture 2" descr="OIML Technical Guides - Weighing Industry News">
            <a:extLst>
              <a:ext uri="{FF2B5EF4-FFF2-40B4-BE49-F238E27FC236}">
                <a16:creationId xmlns:a16="http://schemas.microsoft.com/office/drawing/2014/main" id="{723CCA7E-3BC1-4B40-ABC0-8654D17EC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952" y="3146987"/>
            <a:ext cx="4245720" cy="84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8782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4472773" y="-25755"/>
            <a:ext cx="2864412" cy="769441"/>
          </a:xfrm>
          <a:prstGeom prst="rect">
            <a:avLst/>
          </a:prstGeom>
          <a:noFill/>
        </p:spPr>
        <p:txBody>
          <a:bodyPr wrap="square" rtlCol="0">
            <a:spAutoFit/>
          </a:bodyPr>
          <a:lstStyle/>
          <a:p>
            <a:r>
              <a:rPr lang="es-CO" sz="4400" b="1" dirty="0"/>
              <a:t>Metrología</a:t>
            </a:r>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6</a:t>
            </a:fld>
            <a:endParaRPr lang="es-CO"/>
          </a:p>
        </p:txBody>
      </p:sp>
      <p:grpSp>
        <p:nvGrpSpPr>
          <p:cNvPr id="10" name="Group 9">
            <a:extLst>
              <a:ext uri="{FF2B5EF4-FFF2-40B4-BE49-F238E27FC236}">
                <a16:creationId xmlns:a16="http://schemas.microsoft.com/office/drawing/2014/main" id="{4E4ADF90-AF03-5643-A14D-5711272DB95D}"/>
              </a:ext>
            </a:extLst>
          </p:cNvPr>
          <p:cNvGrpSpPr/>
          <p:nvPr/>
        </p:nvGrpSpPr>
        <p:grpSpPr>
          <a:xfrm>
            <a:off x="2668249" y="1554129"/>
            <a:ext cx="6307548" cy="3911575"/>
            <a:chOff x="223777" y="1460967"/>
            <a:chExt cx="7728165" cy="4729201"/>
          </a:xfrm>
        </p:grpSpPr>
        <p:pic>
          <p:nvPicPr>
            <p:cNvPr id="11" name="Picture 10">
              <a:extLst>
                <a:ext uri="{FF2B5EF4-FFF2-40B4-BE49-F238E27FC236}">
                  <a16:creationId xmlns:a16="http://schemas.microsoft.com/office/drawing/2014/main" id="{D2EC14BE-E2CC-354D-9346-7739F3167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77" y="2560069"/>
              <a:ext cx="2530998" cy="2530998"/>
            </a:xfrm>
            <a:prstGeom prst="rect">
              <a:avLst/>
            </a:prstGeom>
          </p:spPr>
        </p:pic>
        <p:grpSp>
          <p:nvGrpSpPr>
            <p:cNvPr id="12" name="Group 11">
              <a:extLst>
                <a:ext uri="{FF2B5EF4-FFF2-40B4-BE49-F238E27FC236}">
                  <a16:creationId xmlns:a16="http://schemas.microsoft.com/office/drawing/2014/main" id="{0C43C845-241A-0645-943C-D6322C39C4E4}"/>
                </a:ext>
              </a:extLst>
            </p:cNvPr>
            <p:cNvGrpSpPr/>
            <p:nvPr/>
          </p:nvGrpSpPr>
          <p:grpSpPr>
            <a:xfrm>
              <a:off x="2526030" y="1460967"/>
              <a:ext cx="5425912" cy="4729201"/>
              <a:chOff x="2526030" y="1460967"/>
              <a:chExt cx="5425912" cy="4729201"/>
            </a:xfrm>
          </p:grpSpPr>
          <p:sp>
            <p:nvSpPr>
              <p:cNvPr id="13" name="Rectangle: Rounded Corners 5">
                <a:extLst>
                  <a:ext uri="{FF2B5EF4-FFF2-40B4-BE49-F238E27FC236}">
                    <a16:creationId xmlns:a16="http://schemas.microsoft.com/office/drawing/2014/main" id="{ADCE34E4-A3C0-3D40-A214-1989040C40C4}"/>
                  </a:ext>
                </a:extLst>
              </p:cNvPr>
              <p:cNvSpPr/>
              <p:nvPr/>
            </p:nvSpPr>
            <p:spPr>
              <a:xfrm>
                <a:off x="4051273" y="1460967"/>
                <a:ext cx="3900669" cy="793135"/>
              </a:xfrm>
              <a:prstGeom prst="roundRect">
                <a:avLst>
                  <a:gd name="adj" fmla="val 48618"/>
                </a:avLst>
              </a:prstGeom>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
            <p:nvSpPr>
              <p:cNvPr id="16" name="Circle: Hollow 6">
                <a:extLst>
                  <a:ext uri="{FF2B5EF4-FFF2-40B4-BE49-F238E27FC236}">
                    <a16:creationId xmlns:a16="http://schemas.microsoft.com/office/drawing/2014/main" id="{F926202F-5C96-1242-9977-3552FD8C2390}"/>
                  </a:ext>
                </a:extLst>
              </p:cNvPr>
              <p:cNvSpPr/>
              <p:nvPr/>
            </p:nvSpPr>
            <p:spPr>
              <a:xfrm>
                <a:off x="4189500" y="1489702"/>
                <a:ext cx="735664" cy="735664"/>
              </a:xfrm>
              <a:prstGeom prst="donut">
                <a:avLst>
                  <a:gd name="adj" fmla="val 14219"/>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385763"/>
                <a:r>
                  <a:rPr lang="es-ES_tradnl" sz="1500">
                    <a:solidFill>
                      <a:schemeClr val="bg1"/>
                    </a:solidFill>
                    <a:latin typeface="Georgia" panose="02040502050405020303" pitchFamily="18" charset="0"/>
                  </a:rPr>
                  <a:t>01</a:t>
                </a:r>
              </a:p>
            </p:txBody>
          </p:sp>
          <p:sp>
            <p:nvSpPr>
              <p:cNvPr id="19" name="Rectangle: Rounded Corners 13">
                <a:extLst>
                  <a:ext uri="{FF2B5EF4-FFF2-40B4-BE49-F238E27FC236}">
                    <a16:creationId xmlns:a16="http://schemas.microsoft.com/office/drawing/2014/main" id="{8CDC0B9E-D6DF-BE4E-A98D-3F5658493F53}"/>
                  </a:ext>
                </a:extLst>
              </p:cNvPr>
              <p:cNvSpPr/>
              <p:nvPr/>
            </p:nvSpPr>
            <p:spPr>
              <a:xfrm>
                <a:off x="4051273" y="3428999"/>
                <a:ext cx="3900669" cy="793135"/>
              </a:xfrm>
              <a:prstGeom prst="roundRect">
                <a:avLst>
                  <a:gd name="adj" fmla="val 48618"/>
                </a:avLst>
              </a:prstGeom>
              <a:solidFill>
                <a:schemeClr val="accent4"/>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
            <p:nvSpPr>
              <p:cNvPr id="20" name="Circle: Hollow 14">
                <a:extLst>
                  <a:ext uri="{FF2B5EF4-FFF2-40B4-BE49-F238E27FC236}">
                    <a16:creationId xmlns:a16="http://schemas.microsoft.com/office/drawing/2014/main" id="{5F09463C-1594-7044-A414-327993A568EE}"/>
                  </a:ext>
                </a:extLst>
              </p:cNvPr>
              <p:cNvSpPr/>
              <p:nvPr/>
            </p:nvSpPr>
            <p:spPr>
              <a:xfrm>
                <a:off x="4189500" y="3457734"/>
                <a:ext cx="735664" cy="735664"/>
              </a:xfrm>
              <a:prstGeom prst="donut">
                <a:avLst>
                  <a:gd name="adj" fmla="val 14219"/>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385763"/>
                <a:r>
                  <a:rPr lang="es-ES_tradnl" sz="1500">
                    <a:solidFill>
                      <a:schemeClr val="bg1"/>
                    </a:solidFill>
                    <a:latin typeface="Georgia" panose="02040502050405020303" pitchFamily="18" charset="0"/>
                  </a:rPr>
                  <a:t>02</a:t>
                </a:r>
              </a:p>
            </p:txBody>
          </p:sp>
          <p:sp>
            <p:nvSpPr>
              <p:cNvPr id="23" name="Rectangle: Rounded Corners 19">
                <a:extLst>
                  <a:ext uri="{FF2B5EF4-FFF2-40B4-BE49-F238E27FC236}">
                    <a16:creationId xmlns:a16="http://schemas.microsoft.com/office/drawing/2014/main" id="{6906D4EF-687A-964C-8345-6BCAD9405E9C}"/>
                  </a:ext>
                </a:extLst>
              </p:cNvPr>
              <p:cNvSpPr/>
              <p:nvPr/>
            </p:nvSpPr>
            <p:spPr>
              <a:xfrm>
                <a:off x="4051272" y="5397033"/>
                <a:ext cx="3900669" cy="793135"/>
              </a:xfrm>
              <a:prstGeom prst="roundRect">
                <a:avLst>
                  <a:gd name="adj" fmla="val 48618"/>
                </a:avLst>
              </a:prstGeom>
              <a:solidFill>
                <a:schemeClr val="accent6"/>
              </a:solid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cxnSp>
            <p:nvCxnSpPr>
              <p:cNvPr id="25" name="Straight Connector 24">
                <a:extLst>
                  <a:ext uri="{FF2B5EF4-FFF2-40B4-BE49-F238E27FC236}">
                    <a16:creationId xmlns:a16="http://schemas.microsoft.com/office/drawing/2014/main" id="{0395E8F7-7642-204A-9379-648F7F92447D}"/>
                  </a:ext>
                </a:extLst>
              </p:cNvPr>
              <p:cNvCxnSpPr>
                <a:stCxn id="13" idx="1"/>
              </p:cNvCxnSpPr>
              <p:nvPr/>
            </p:nvCxnSpPr>
            <p:spPr>
              <a:xfrm flipH="1">
                <a:off x="3370521" y="1857535"/>
                <a:ext cx="680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1BBCCC-3B14-9441-BAFC-C1459F2B385A}"/>
                  </a:ext>
                </a:extLst>
              </p:cNvPr>
              <p:cNvCxnSpPr>
                <a:cxnSpLocks/>
                <a:stCxn id="19" idx="1"/>
              </p:cNvCxnSpPr>
              <p:nvPr/>
            </p:nvCxnSpPr>
            <p:spPr>
              <a:xfrm flipH="1">
                <a:off x="2948275" y="3825567"/>
                <a:ext cx="1102998" cy="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EECAFED-8070-6F45-B0F9-0204A928D54C}"/>
                  </a:ext>
                </a:extLst>
              </p:cNvPr>
              <p:cNvCxnSpPr>
                <a:cxnSpLocks/>
                <a:stCxn id="23" idx="1"/>
              </p:cNvCxnSpPr>
              <p:nvPr/>
            </p:nvCxnSpPr>
            <p:spPr>
              <a:xfrm flipH="1" flipV="1">
                <a:off x="3370522" y="5791447"/>
                <a:ext cx="680750" cy="21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C7F21A-9D7A-3242-944C-E6276CFB72A3}"/>
                  </a:ext>
                </a:extLst>
              </p:cNvPr>
              <p:cNvCxnSpPr/>
              <p:nvPr/>
            </p:nvCxnSpPr>
            <p:spPr>
              <a:xfrm flipH="1">
                <a:off x="2526030" y="1857534"/>
                <a:ext cx="844491" cy="587449"/>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005CC9-EB44-AA46-8845-C62B7139BCA1}"/>
                  </a:ext>
                </a:extLst>
              </p:cNvPr>
              <p:cNvCxnSpPr/>
              <p:nvPr/>
            </p:nvCxnSpPr>
            <p:spPr>
              <a:xfrm flipH="1" flipV="1">
                <a:off x="2543652" y="4922516"/>
                <a:ext cx="826869" cy="866777"/>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2901303-742D-FE42-9703-50F1E201DFD3}"/>
                  </a:ext>
                </a:extLst>
              </p:cNvPr>
              <p:cNvSpPr/>
              <p:nvPr/>
            </p:nvSpPr>
            <p:spPr>
              <a:xfrm>
                <a:off x="5072179" y="1689594"/>
                <a:ext cx="2003323" cy="307776"/>
              </a:xfrm>
              <a:prstGeom prst="rect">
                <a:avLst/>
              </a:prstGeom>
            </p:spPr>
            <p:txBody>
              <a:bodyPr wrap="square" lIns="0" tIns="0" rIns="0" bIns="0">
                <a:spAutoFit/>
              </a:bodyPr>
              <a:lstStyle/>
              <a:p>
                <a:pPr algn="ctr"/>
                <a:r>
                  <a:rPr lang="es-ES_tradnl" sz="1500" b="1" dirty="0">
                    <a:solidFill>
                      <a:schemeClr val="bg1"/>
                    </a:solidFill>
                    <a:latin typeface="Georgia" panose="02040502050405020303" pitchFamily="18" charset="0"/>
                  </a:rPr>
                  <a:t>Calibración</a:t>
                </a:r>
                <a:endParaRPr lang="es-ES_tradnl" sz="1500" b="1" dirty="0">
                  <a:solidFill>
                    <a:schemeClr val="bg1"/>
                  </a:solidFill>
                  <a:latin typeface="Georgia" panose="02040502050405020303" pitchFamily="18" charset="0"/>
                  <a:cs typeface="Arial" panose="020B0604020202020204" pitchFamily="34" charset="0"/>
                </a:endParaRPr>
              </a:p>
            </p:txBody>
          </p:sp>
          <p:sp>
            <p:nvSpPr>
              <p:cNvPr id="36" name="Rectangle 35">
                <a:extLst>
                  <a:ext uri="{FF2B5EF4-FFF2-40B4-BE49-F238E27FC236}">
                    <a16:creationId xmlns:a16="http://schemas.microsoft.com/office/drawing/2014/main" id="{3916D7BD-3BD3-1D45-B078-6CCF3261F7B4}"/>
                  </a:ext>
                </a:extLst>
              </p:cNvPr>
              <p:cNvSpPr/>
              <p:nvPr/>
            </p:nvSpPr>
            <p:spPr>
              <a:xfrm>
                <a:off x="5072179" y="2678527"/>
                <a:ext cx="2003323" cy="307776"/>
              </a:xfrm>
              <a:prstGeom prst="rect">
                <a:avLst/>
              </a:prstGeom>
            </p:spPr>
            <p:txBody>
              <a:bodyPr wrap="square" lIns="0" tIns="0" rIns="0" bIns="0">
                <a:spAutoFit/>
              </a:bodyPr>
              <a:lstStyle/>
              <a:p>
                <a:pPr algn="ctr"/>
                <a:r>
                  <a:rPr lang="es-ES_tradnl" sz="1500" b="1">
                    <a:solidFill>
                      <a:schemeClr val="bg1"/>
                    </a:solidFill>
                    <a:latin typeface="Georgia" panose="02040502050405020303" pitchFamily="18" charset="0"/>
                  </a:rPr>
                  <a:t>Caption 2</a:t>
                </a:r>
                <a:endParaRPr lang="es-ES_tradnl" sz="1500" b="1">
                  <a:solidFill>
                    <a:schemeClr val="bg1"/>
                  </a:solidFill>
                  <a:latin typeface="Georgia" panose="02040502050405020303" pitchFamily="18" charset="0"/>
                  <a:cs typeface="Arial" panose="020B0604020202020204" pitchFamily="34" charset="0"/>
                </a:endParaRPr>
              </a:p>
            </p:txBody>
          </p:sp>
          <p:sp>
            <p:nvSpPr>
              <p:cNvPr id="37" name="Rectangle 36">
                <a:extLst>
                  <a:ext uri="{FF2B5EF4-FFF2-40B4-BE49-F238E27FC236}">
                    <a16:creationId xmlns:a16="http://schemas.microsoft.com/office/drawing/2014/main" id="{F325A49E-144F-0B44-9F7C-C1D9F71D5DB6}"/>
                  </a:ext>
                </a:extLst>
              </p:cNvPr>
              <p:cNvSpPr/>
              <p:nvPr/>
            </p:nvSpPr>
            <p:spPr>
              <a:xfrm>
                <a:off x="5072179" y="3671678"/>
                <a:ext cx="2003323" cy="307776"/>
              </a:xfrm>
              <a:prstGeom prst="rect">
                <a:avLst/>
              </a:prstGeom>
            </p:spPr>
            <p:txBody>
              <a:bodyPr wrap="square" lIns="0" tIns="0" rIns="0" bIns="0">
                <a:spAutoFit/>
              </a:bodyPr>
              <a:lstStyle/>
              <a:p>
                <a:pPr algn="ctr"/>
                <a:r>
                  <a:rPr lang="es-ES_tradnl" sz="1500" b="1">
                    <a:solidFill>
                      <a:schemeClr val="bg1"/>
                    </a:solidFill>
                    <a:latin typeface="Georgia" panose="02040502050405020303" pitchFamily="18" charset="0"/>
                    <a:cs typeface="Arial" panose="020B0604020202020204" pitchFamily="34" charset="0"/>
                  </a:rPr>
                  <a:t>Ajuste</a:t>
                </a:r>
              </a:p>
            </p:txBody>
          </p:sp>
          <p:sp>
            <p:nvSpPr>
              <p:cNvPr id="38" name="Rectangle 37">
                <a:extLst>
                  <a:ext uri="{FF2B5EF4-FFF2-40B4-BE49-F238E27FC236}">
                    <a16:creationId xmlns:a16="http://schemas.microsoft.com/office/drawing/2014/main" id="{B145AF99-DAE7-F14E-814F-E72AA59FFD19}"/>
                  </a:ext>
                </a:extLst>
              </p:cNvPr>
              <p:cNvSpPr/>
              <p:nvPr/>
            </p:nvSpPr>
            <p:spPr>
              <a:xfrm>
                <a:off x="5072179" y="4653541"/>
                <a:ext cx="2003323" cy="307776"/>
              </a:xfrm>
              <a:prstGeom prst="rect">
                <a:avLst/>
              </a:prstGeom>
            </p:spPr>
            <p:txBody>
              <a:bodyPr wrap="square" lIns="0" tIns="0" rIns="0" bIns="0">
                <a:spAutoFit/>
              </a:bodyPr>
              <a:lstStyle/>
              <a:p>
                <a:pPr algn="ctr"/>
                <a:r>
                  <a:rPr lang="es-ES_tradnl" sz="1500" b="1">
                    <a:solidFill>
                      <a:schemeClr val="bg1"/>
                    </a:solidFill>
                    <a:latin typeface="Georgia" panose="02040502050405020303" pitchFamily="18" charset="0"/>
                  </a:rPr>
                  <a:t>Caption 4</a:t>
                </a:r>
                <a:endParaRPr lang="es-ES_tradnl" sz="1500" b="1">
                  <a:solidFill>
                    <a:schemeClr val="bg1"/>
                  </a:solidFill>
                  <a:latin typeface="Georgia" panose="02040502050405020303" pitchFamily="18" charset="0"/>
                  <a:cs typeface="Arial" panose="020B0604020202020204" pitchFamily="34" charset="0"/>
                </a:endParaRPr>
              </a:p>
            </p:txBody>
          </p:sp>
        </p:grpSp>
      </p:grpSp>
      <p:sp>
        <p:nvSpPr>
          <p:cNvPr id="44" name="Circle: Hollow 14">
            <a:extLst>
              <a:ext uri="{FF2B5EF4-FFF2-40B4-BE49-F238E27FC236}">
                <a16:creationId xmlns:a16="http://schemas.microsoft.com/office/drawing/2014/main" id="{D830847D-B6C0-AA4E-B266-EDB633F40046}"/>
              </a:ext>
            </a:extLst>
          </p:cNvPr>
          <p:cNvSpPr/>
          <p:nvPr/>
        </p:nvSpPr>
        <p:spPr>
          <a:xfrm>
            <a:off x="6053116" y="4798584"/>
            <a:ext cx="551748" cy="551748"/>
          </a:xfrm>
          <a:prstGeom prst="donut">
            <a:avLst>
              <a:gd name="adj" fmla="val 14219"/>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385763"/>
            <a:r>
              <a:rPr lang="en-US" sz="1500" dirty="0">
                <a:solidFill>
                  <a:schemeClr val="bg1"/>
                </a:solidFill>
                <a:latin typeface="Georgia" panose="02040502050405020303" pitchFamily="18" charset="0"/>
              </a:rPr>
              <a:t>03</a:t>
            </a:r>
          </a:p>
        </p:txBody>
      </p:sp>
      <p:sp>
        <p:nvSpPr>
          <p:cNvPr id="45" name="Rectangle 44">
            <a:extLst>
              <a:ext uri="{FF2B5EF4-FFF2-40B4-BE49-F238E27FC236}">
                <a16:creationId xmlns:a16="http://schemas.microsoft.com/office/drawing/2014/main" id="{B2CF9CED-85F9-6B48-AAAF-3C7DDA3BBC9C}"/>
              </a:ext>
            </a:extLst>
          </p:cNvPr>
          <p:cNvSpPr/>
          <p:nvPr/>
        </p:nvSpPr>
        <p:spPr>
          <a:xfrm>
            <a:off x="6865819" y="4959042"/>
            <a:ext cx="1502492" cy="230832"/>
          </a:xfrm>
          <a:prstGeom prst="rect">
            <a:avLst/>
          </a:prstGeom>
        </p:spPr>
        <p:txBody>
          <a:bodyPr wrap="square" lIns="0" tIns="0" rIns="0" bIns="0">
            <a:spAutoFit/>
          </a:bodyPr>
          <a:lstStyle/>
          <a:p>
            <a:pPr algn="ctr"/>
            <a:r>
              <a:rPr lang="es-ES_tradnl" sz="1500" b="1" dirty="0">
                <a:solidFill>
                  <a:schemeClr val="bg1"/>
                </a:solidFill>
                <a:latin typeface="Georgia" panose="02040502050405020303" pitchFamily="18" charset="0"/>
              </a:rPr>
              <a:t>Verificación</a:t>
            </a:r>
            <a:endParaRPr lang="es-ES_tradnl" sz="1500" b="1" dirty="0">
              <a:solidFill>
                <a:schemeClr val="bg1"/>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92573862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4678082" y="-11017"/>
            <a:ext cx="2864412" cy="769441"/>
          </a:xfrm>
          <a:prstGeom prst="rect">
            <a:avLst/>
          </a:prstGeom>
          <a:noFill/>
        </p:spPr>
        <p:txBody>
          <a:bodyPr wrap="square" rtlCol="0">
            <a:spAutoFit/>
          </a:bodyPr>
          <a:lstStyle/>
          <a:p>
            <a:r>
              <a:rPr lang="es-CO" sz="4400" b="1" dirty="0"/>
              <a:t>Calibración</a:t>
            </a:r>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7</a:t>
            </a:fld>
            <a:endParaRPr lang="es-CO"/>
          </a:p>
        </p:txBody>
      </p:sp>
      <p:sp>
        <p:nvSpPr>
          <p:cNvPr id="6" name="Rounded Rectangle 5">
            <a:extLst>
              <a:ext uri="{FF2B5EF4-FFF2-40B4-BE49-F238E27FC236}">
                <a16:creationId xmlns:a16="http://schemas.microsoft.com/office/drawing/2014/main" id="{238FAC02-62C5-3F45-BD76-2205AE9D83BD}"/>
              </a:ext>
            </a:extLst>
          </p:cNvPr>
          <p:cNvSpPr/>
          <p:nvPr/>
        </p:nvSpPr>
        <p:spPr>
          <a:xfrm>
            <a:off x="384418" y="1904978"/>
            <a:ext cx="6892159" cy="36260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CL" b="0" i="1" dirty="0">
                <a:solidFill>
                  <a:srgbClr val="202122"/>
                </a:solidFill>
                <a:effectLst/>
                <a:latin typeface="Arial" panose="020B0604020202020204" pitchFamily="34" charset="0"/>
              </a:rPr>
              <a:t>“</a:t>
            </a:r>
            <a:r>
              <a:rPr lang="es-CL" i="1" dirty="0">
                <a:solidFill>
                  <a:srgbClr val="202122"/>
                </a:solidFill>
                <a:latin typeface="Arial" panose="020B0604020202020204" pitchFamily="34" charset="0"/>
              </a:rPr>
              <a:t>C</a:t>
            </a:r>
            <a:r>
              <a:rPr lang="es-CL" sz="1800" b="0" i="1" dirty="0">
                <a:effectLst/>
                <a:latin typeface="Arial" panose="020B0604020202020204" pitchFamily="34" charset="0"/>
              </a:rPr>
              <a:t>alibración es un procedimiento de comparación entre lo que mide un instrumento de medición y lo que debería </a:t>
            </a:r>
            <a:r>
              <a:rPr lang="es-CO" sz="1800" b="0" i="1" dirty="0">
                <a:effectLst/>
                <a:latin typeface="Arial" panose="020B0604020202020204" pitchFamily="34" charset="0"/>
              </a:rPr>
              <a:t>indicar</a:t>
            </a:r>
            <a:r>
              <a:rPr lang="es-CL" sz="1800" b="0" i="1" dirty="0">
                <a:effectLst/>
                <a:latin typeface="Arial" panose="020B0604020202020204" pitchFamily="34" charset="0"/>
              </a:rPr>
              <a:t> respecto a una unidad de medida patrón de </a:t>
            </a:r>
            <a:r>
              <a:rPr lang="es-CL" sz="1800" b="1" i="1" dirty="0">
                <a:effectLst/>
                <a:latin typeface="Arial" panose="020B0604020202020204" pitchFamily="34" charset="0"/>
              </a:rPr>
              <a:t>valor </a:t>
            </a:r>
            <a:r>
              <a:rPr lang="es-CL" sz="1800" i="1" dirty="0">
                <a:effectLst/>
                <a:latin typeface="Arial" panose="020B0604020202020204" pitchFamily="34" charset="0"/>
              </a:rPr>
              <a:t>y</a:t>
            </a:r>
            <a:r>
              <a:rPr lang="es-CL" sz="1800" b="1" i="1" dirty="0">
                <a:effectLst/>
                <a:latin typeface="Arial" panose="020B0604020202020204" pitchFamily="34" charset="0"/>
              </a:rPr>
              <a:t> trazabilidad </a:t>
            </a:r>
            <a:r>
              <a:rPr lang="es-CL" sz="1800" b="0" i="1" dirty="0">
                <a:effectLst/>
                <a:latin typeface="Arial" panose="020B0604020202020204" pitchFamily="34" charset="0"/>
              </a:rPr>
              <a:t>conocida en </a:t>
            </a:r>
            <a:r>
              <a:rPr lang="es-CL" sz="1800" b="1" i="1" dirty="0">
                <a:effectLst/>
                <a:latin typeface="Arial" panose="020B0604020202020204" pitchFamily="34" charset="0"/>
              </a:rPr>
              <a:t>condiciones controladas</a:t>
            </a:r>
          </a:p>
          <a:p>
            <a:pPr algn="just"/>
            <a:endParaRPr lang="es-CL" sz="1800" i="1" dirty="0">
              <a:latin typeface="Arial" panose="020B0604020202020204" pitchFamily="34" charset="0"/>
            </a:endParaRPr>
          </a:p>
          <a:p>
            <a:pPr algn="just"/>
            <a:r>
              <a:rPr lang="es-CL" sz="1800" i="1" dirty="0">
                <a:latin typeface="Arial" panose="020B0604020202020204" pitchFamily="34" charset="0"/>
              </a:rPr>
              <a:t>O</a:t>
            </a:r>
            <a:r>
              <a:rPr lang="es-CL" sz="1800" b="0" i="1" dirty="0">
                <a:effectLst/>
                <a:latin typeface="Arial" panose="020B0604020202020204" pitchFamily="34" charset="0"/>
              </a:rPr>
              <a:t>bjetivo:</a:t>
            </a:r>
          </a:p>
          <a:p>
            <a:pPr algn="just"/>
            <a:endParaRPr lang="es-CL" sz="1800" b="0" i="1" dirty="0">
              <a:effectLst/>
              <a:latin typeface="Arial" panose="020B0604020202020204" pitchFamily="34" charset="0"/>
            </a:endParaRPr>
          </a:p>
          <a:p>
            <a:pPr marL="285750" indent="-285750" algn="just">
              <a:buFont typeface="Arial" panose="020B0604020202020204" pitchFamily="34" charset="0"/>
              <a:buChar char="•"/>
            </a:pPr>
            <a:r>
              <a:rPr lang="es-CL" sz="1800" b="0" i="1" dirty="0">
                <a:effectLst/>
                <a:latin typeface="Arial" panose="020B0604020202020204" pitchFamily="34" charset="0"/>
              </a:rPr>
              <a:t>Mantener la confiabilidad y fiabilidad en los valores de medida de los equipos</a:t>
            </a:r>
          </a:p>
          <a:p>
            <a:pPr marL="285750" indent="-285750" algn="just">
              <a:buFont typeface="Arial" panose="020B0604020202020204" pitchFamily="34" charset="0"/>
              <a:buChar char="•"/>
            </a:pPr>
            <a:r>
              <a:rPr lang="es-CL" sz="1800" i="1" dirty="0">
                <a:latin typeface="Arial" panose="020B0604020202020204" pitchFamily="34" charset="0"/>
              </a:rPr>
              <a:t>R</a:t>
            </a:r>
            <a:r>
              <a:rPr lang="es-CL" sz="1800" b="0" i="1" dirty="0">
                <a:effectLst/>
                <a:latin typeface="Arial" panose="020B0604020202020204" pitchFamily="34" charset="0"/>
              </a:rPr>
              <a:t>esponder a los requisitos establecidos en las  normas </a:t>
            </a:r>
          </a:p>
          <a:p>
            <a:pPr marL="285750" indent="-285750" algn="just">
              <a:buFont typeface="Arial" panose="020B0604020202020204" pitchFamily="34" charset="0"/>
              <a:buChar char="•"/>
            </a:pPr>
            <a:r>
              <a:rPr lang="es-CL" sz="1800" i="1" dirty="0">
                <a:latin typeface="Arial" panose="020B0604020202020204" pitchFamily="34" charset="0"/>
              </a:rPr>
              <a:t>G</a:t>
            </a:r>
            <a:r>
              <a:rPr lang="es-CL" sz="1800" b="0" i="1" dirty="0">
                <a:effectLst/>
                <a:latin typeface="Arial" panose="020B0604020202020204" pitchFamily="34" charset="0"/>
              </a:rPr>
              <a:t>arantizar la trazabilidad de las medidas”</a:t>
            </a:r>
          </a:p>
        </p:txBody>
      </p:sp>
      <p:pic>
        <p:nvPicPr>
          <p:cNvPr id="4098" name="Picture 2" descr="Instituciones | ColombiaMide">
            <a:extLst>
              <a:ext uri="{FF2B5EF4-FFF2-40B4-BE49-F238E27FC236}">
                <a16:creationId xmlns:a16="http://schemas.microsoft.com/office/drawing/2014/main" id="{37686AF2-38C6-D146-A970-4E75761EF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260" y="2394436"/>
            <a:ext cx="3970727" cy="264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2760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5268370" y="-32196"/>
            <a:ext cx="1683835" cy="769441"/>
          </a:xfrm>
          <a:prstGeom prst="rect">
            <a:avLst/>
          </a:prstGeom>
          <a:noFill/>
        </p:spPr>
        <p:txBody>
          <a:bodyPr wrap="square" rtlCol="0">
            <a:spAutoFit/>
          </a:bodyPr>
          <a:lstStyle/>
          <a:p>
            <a:r>
              <a:rPr lang="es-CO" sz="4400" b="1" dirty="0"/>
              <a:t>Ajuste</a:t>
            </a:r>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8</a:t>
            </a:fld>
            <a:endParaRPr lang="es-CO"/>
          </a:p>
        </p:txBody>
      </p:sp>
      <p:sp>
        <p:nvSpPr>
          <p:cNvPr id="6" name="Rounded Rectangle 5">
            <a:extLst>
              <a:ext uri="{FF2B5EF4-FFF2-40B4-BE49-F238E27FC236}">
                <a16:creationId xmlns:a16="http://schemas.microsoft.com/office/drawing/2014/main" id="{238FAC02-62C5-3F45-BD76-2205AE9D83BD}"/>
              </a:ext>
            </a:extLst>
          </p:cNvPr>
          <p:cNvSpPr/>
          <p:nvPr/>
        </p:nvSpPr>
        <p:spPr>
          <a:xfrm>
            <a:off x="937123" y="2394436"/>
            <a:ext cx="6064722" cy="26471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CL" b="0" i="1" dirty="0">
                <a:solidFill>
                  <a:srgbClr val="202122"/>
                </a:solidFill>
                <a:effectLst/>
                <a:latin typeface="Arial" panose="020B0604020202020204" pitchFamily="34" charset="0"/>
              </a:rPr>
              <a:t>“</a:t>
            </a:r>
            <a:r>
              <a:rPr lang="es-CO" b="0" i="1" dirty="0">
                <a:solidFill>
                  <a:srgbClr val="202122"/>
                </a:solidFill>
                <a:effectLst/>
                <a:latin typeface="Arial" panose="020B0604020202020204" pitchFamily="34" charset="0"/>
              </a:rPr>
              <a:t>E</a:t>
            </a:r>
            <a:r>
              <a:rPr lang="es-CO" sz="1800" dirty="0">
                <a:latin typeface="Arial" panose="020B0604020202020204" pitchFamily="34" charset="0"/>
              </a:rPr>
              <a:t>s aquella acción que permite mejorar las condiciones de un instrumento de medición (no confundir con reparación)</a:t>
            </a:r>
            <a:r>
              <a:rPr lang="es-CL" sz="1800" b="0" i="1" dirty="0">
                <a:effectLst/>
                <a:latin typeface="Arial" panose="020B0604020202020204" pitchFamily="34" charset="0"/>
              </a:rPr>
              <a:t>”</a:t>
            </a:r>
          </a:p>
        </p:txBody>
      </p:sp>
      <p:pic>
        <p:nvPicPr>
          <p:cNvPr id="4098" name="Picture 2" descr="Instituciones | ColombiaMide">
            <a:extLst>
              <a:ext uri="{FF2B5EF4-FFF2-40B4-BE49-F238E27FC236}">
                <a16:creationId xmlns:a16="http://schemas.microsoft.com/office/drawing/2014/main" id="{37686AF2-38C6-D146-A970-4E75761EF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260" y="2394436"/>
            <a:ext cx="3970727" cy="264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6135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6B06C0-7101-4439-8C34-2B9D1ABC0AC4}"/>
              </a:ext>
            </a:extLst>
          </p:cNvPr>
          <p:cNvSpPr txBox="1"/>
          <p:nvPr/>
        </p:nvSpPr>
        <p:spPr>
          <a:xfrm>
            <a:off x="4598859" y="-4265"/>
            <a:ext cx="2994281" cy="769441"/>
          </a:xfrm>
          <a:prstGeom prst="rect">
            <a:avLst/>
          </a:prstGeom>
          <a:noFill/>
        </p:spPr>
        <p:txBody>
          <a:bodyPr wrap="square" rtlCol="0">
            <a:spAutoFit/>
          </a:bodyPr>
          <a:lstStyle/>
          <a:p>
            <a:r>
              <a:rPr lang="es-CO" sz="4400" b="1" dirty="0"/>
              <a:t>Verificación</a:t>
            </a:r>
          </a:p>
        </p:txBody>
      </p:sp>
      <p:pic>
        <p:nvPicPr>
          <p:cNvPr id="14" name="Picture 31" descr="seca_transparent">
            <a:extLst>
              <a:ext uri="{FF2B5EF4-FFF2-40B4-BE49-F238E27FC236}">
                <a16:creationId xmlns:a16="http://schemas.microsoft.com/office/drawing/2014/main" id="{C0FAFB2A-EAC2-4809-AAD5-DB6F1829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47651"/>
            <a:ext cx="113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9">
            <a:extLst>
              <a:ext uri="{FF2B5EF4-FFF2-40B4-BE49-F238E27FC236}">
                <a16:creationId xmlns:a16="http://schemas.microsoft.com/office/drawing/2014/main" id="{4E4E1E87-689C-42BC-A09D-8CCC259FF4A7}"/>
              </a:ext>
            </a:extLst>
          </p:cNvPr>
          <p:cNvSpPr>
            <a:spLocks noChangeArrowheads="1"/>
          </p:cNvSpPr>
          <p:nvPr/>
        </p:nvSpPr>
        <p:spPr bwMode="auto">
          <a:xfrm>
            <a:off x="219075" y="765176"/>
            <a:ext cx="11782426" cy="314498"/>
          </a:xfrm>
          <a:custGeom>
            <a:avLst/>
            <a:gdLst>
              <a:gd name="T0" fmla="*/ 0 w 8228809"/>
              <a:gd name="T1" fmla="*/ 0 h 126203"/>
              <a:gd name="T2" fmla="*/ 9123992 w 8228809"/>
              <a:gd name="T3" fmla="*/ 0 h 126203"/>
              <a:gd name="T4" fmla="*/ 9224481 w 8228809"/>
              <a:gd name="T5" fmla="*/ 35154 h 126203"/>
              <a:gd name="T6" fmla="*/ 9266104 w 8228809"/>
              <a:gd name="T7" fmla="*/ 120020 h 126203"/>
              <a:gd name="T8" fmla="*/ 0 60000 65536"/>
              <a:gd name="T9" fmla="*/ 0 60000 65536"/>
              <a:gd name="T10" fmla="*/ 0 60000 65536"/>
              <a:gd name="T11" fmla="*/ 0 60000 65536"/>
              <a:gd name="T12" fmla="*/ 0 w 8228809"/>
              <a:gd name="T13" fmla="*/ 0 h 126203"/>
              <a:gd name="T14" fmla="*/ 8228809 w 8228809"/>
              <a:gd name="T15" fmla="*/ 126203 h 126203"/>
            </a:gdLst>
            <a:ahLst/>
            <a:cxnLst>
              <a:cxn ang="T8">
                <a:pos x="T0" y="T1"/>
              </a:cxn>
              <a:cxn ang="T9">
                <a:pos x="T2" y="T3"/>
              </a:cxn>
              <a:cxn ang="T10">
                <a:pos x="T4" y="T5"/>
              </a:cxn>
              <a:cxn ang="T11">
                <a:pos x="T6" y="T7"/>
              </a:cxn>
            </a:cxnLst>
            <a:rect l="T12" t="T13" r="T14" b="T15"/>
            <a:pathLst>
              <a:path w="8228809" h="126203">
                <a:moveTo>
                  <a:pt x="0" y="0"/>
                </a:moveTo>
                <a:lnTo>
                  <a:pt x="8102606" y="0"/>
                </a:lnTo>
                <a:cubicBezTo>
                  <a:pt x="8136077" y="0"/>
                  <a:pt x="8168177" y="13296"/>
                  <a:pt x="8191845" y="36964"/>
                </a:cubicBezTo>
                <a:cubicBezTo>
                  <a:pt x="8215513" y="60632"/>
                  <a:pt x="8228809" y="92732"/>
                  <a:pt x="8228809" y="126203"/>
                </a:cubicBezTo>
              </a:path>
            </a:pathLst>
          </a:custGeom>
          <a:noFill/>
          <a:ln w="12700">
            <a:solidFill>
              <a:srgbClr val="EE1C2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O"/>
          </a:p>
        </p:txBody>
      </p:sp>
      <p:sp>
        <p:nvSpPr>
          <p:cNvPr id="3" name="Date Placeholder 2">
            <a:extLst>
              <a:ext uri="{FF2B5EF4-FFF2-40B4-BE49-F238E27FC236}">
                <a16:creationId xmlns:a16="http://schemas.microsoft.com/office/drawing/2014/main" id="{78EDCC74-65D6-9746-9518-A3691930D333}"/>
              </a:ext>
            </a:extLst>
          </p:cNvPr>
          <p:cNvSpPr>
            <a:spLocks noGrp="1"/>
          </p:cNvSpPr>
          <p:nvPr>
            <p:ph type="dt" sz="half" idx="10"/>
          </p:nvPr>
        </p:nvSpPr>
        <p:spPr/>
        <p:txBody>
          <a:bodyPr/>
          <a:lstStyle/>
          <a:p>
            <a:r>
              <a:rPr lang="en-US"/>
              <a:t>21/9/23</a:t>
            </a:r>
            <a:endParaRPr lang="es-CO"/>
          </a:p>
        </p:txBody>
      </p:sp>
      <p:sp>
        <p:nvSpPr>
          <p:cNvPr id="4" name="Footer Placeholder 3">
            <a:extLst>
              <a:ext uri="{FF2B5EF4-FFF2-40B4-BE49-F238E27FC236}">
                <a16:creationId xmlns:a16="http://schemas.microsoft.com/office/drawing/2014/main" id="{11F82871-D643-AD4D-A27C-CB0A2C3CC273}"/>
              </a:ext>
            </a:extLst>
          </p:cNvPr>
          <p:cNvSpPr>
            <a:spLocks noGrp="1"/>
          </p:cNvSpPr>
          <p:nvPr>
            <p:ph type="ftr" sz="quarter" idx="11"/>
          </p:nvPr>
        </p:nvSpPr>
        <p:spPr/>
        <p:txBody>
          <a:bodyPr/>
          <a:lstStyle/>
          <a:p>
            <a:r>
              <a:rPr lang="es-CO"/>
              <a:t>Seca LATAM</a:t>
            </a:r>
          </a:p>
        </p:txBody>
      </p:sp>
      <p:sp>
        <p:nvSpPr>
          <p:cNvPr id="5" name="Slide Number Placeholder 4">
            <a:extLst>
              <a:ext uri="{FF2B5EF4-FFF2-40B4-BE49-F238E27FC236}">
                <a16:creationId xmlns:a16="http://schemas.microsoft.com/office/drawing/2014/main" id="{F1C5E08A-D549-A844-910C-7421BCF17809}"/>
              </a:ext>
            </a:extLst>
          </p:cNvPr>
          <p:cNvSpPr>
            <a:spLocks noGrp="1"/>
          </p:cNvSpPr>
          <p:nvPr>
            <p:ph type="sldNum" sz="quarter" idx="12"/>
          </p:nvPr>
        </p:nvSpPr>
        <p:spPr/>
        <p:txBody>
          <a:bodyPr/>
          <a:lstStyle/>
          <a:p>
            <a:fld id="{661595ED-7963-46F0-9995-F3F3CE134BE8}" type="slidenum">
              <a:rPr lang="es-CO" smtClean="0"/>
              <a:t>9</a:t>
            </a:fld>
            <a:endParaRPr lang="es-CO"/>
          </a:p>
        </p:txBody>
      </p:sp>
      <p:sp>
        <p:nvSpPr>
          <p:cNvPr id="6" name="Rounded Rectangle 5">
            <a:extLst>
              <a:ext uri="{FF2B5EF4-FFF2-40B4-BE49-F238E27FC236}">
                <a16:creationId xmlns:a16="http://schemas.microsoft.com/office/drawing/2014/main" id="{238FAC02-62C5-3F45-BD76-2205AE9D83BD}"/>
              </a:ext>
            </a:extLst>
          </p:cNvPr>
          <p:cNvSpPr/>
          <p:nvPr/>
        </p:nvSpPr>
        <p:spPr>
          <a:xfrm>
            <a:off x="937123" y="2394436"/>
            <a:ext cx="6064722" cy="26471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CL" b="0" i="1" dirty="0">
                <a:solidFill>
                  <a:srgbClr val="202122"/>
                </a:solidFill>
                <a:effectLst/>
                <a:latin typeface="Arial" panose="020B0604020202020204" pitchFamily="34" charset="0"/>
              </a:rPr>
              <a:t>“</a:t>
            </a:r>
            <a:r>
              <a:rPr lang="es-CO" b="0" i="1" dirty="0">
                <a:solidFill>
                  <a:srgbClr val="202122"/>
                </a:solidFill>
                <a:effectLst/>
                <a:latin typeface="Arial" panose="020B0604020202020204" pitchFamily="34" charset="0"/>
              </a:rPr>
              <a:t>T</a:t>
            </a:r>
            <a:r>
              <a:rPr lang="es-CO" sz="1800" dirty="0">
                <a:latin typeface="Arial" panose="020B0604020202020204" pitchFamily="34" charset="0"/>
              </a:rPr>
              <a:t>iene como principal objetivo asegurar que un instrumento sea apto para desarrollar las funciones para las que se diseño, mediante una comprobación parcial o total de las características metrológicas de este</a:t>
            </a:r>
            <a:r>
              <a:rPr lang="es-CL" sz="1800" b="0" i="1" dirty="0">
                <a:effectLst/>
                <a:latin typeface="Arial" panose="020B0604020202020204" pitchFamily="34" charset="0"/>
              </a:rPr>
              <a:t>”</a:t>
            </a:r>
          </a:p>
        </p:txBody>
      </p:sp>
      <p:pic>
        <p:nvPicPr>
          <p:cNvPr id="4098" name="Picture 2" descr="Instituciones | ColombiaMide">
            <a:extLst>
              <a:ext uri="{FF2B5EF4-FFF2-40B4-BE49-F238E27FC236}">
                <a16:creationId xmlns:a16="http://schemas.microsoft.com/office/drawing/2014/main" id="{37686AF2-38C6-D146-A970-4E75761EF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260" y="2394436"/>
            <a:ext cx="3970727" cy="264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628407"/>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1345</Words>
  <Application>Microsoft Office PowerPoint</Application>
  <PresentationFormat>Panorámica</PresentationFormat>
  <Paragraphs>352</Paragraphs>
  <Slides>27</Slides>
  <Notes>26</Notes>
  <HiddenSlides>0</HiddenSlides>
  <MMClips>2</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27</vt:i4>
      </vt:variant>
    </vt:vector>
  </HeadingPairs>
  <TitlesOfParts>
    <vt:vector size="44" baseType="lpstr">
      <vt:lpstr>等线</vt:lpstr>
      <vt:lpstr>宋体</vt:lpstr>
      <vt:lpstr>APPLE CHANCERY</vt:lpstr>
      <vt:lpstr>Arial</vt:lpstr>
      <vt:lpstr>Bangla Sangam MN</vt:lpstr>
      <vt:lpstr>Baskerville</vt:lpstr>
      <vt:lpstr>Calibri</vt:lpstr>
      <vt:lpstr>Calibri Light</vt:lpstr>
      <vt:lpstr>Century Gothic</vt:lpstr>
      <vt:lpstr>Fira Sans Extra Condensed</vt:lpstr>
      <vt:lpstr>Fira Sans Extra Condensed SemiBold</vt:lpstr>
      <vt:lpstr>Georgia</vt:lpstr>
      <vt:lpstr>Helvetica</vt:lpstr>
      <vt:lpstr>Lucida Calligraphy</vt:lpstr>
      <vt:lpstr>Roboto</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Sanchez, Yulieth</dc:creator>
  <cp:lastModifiedBy>Usuario</cp:lastModifiedBy>
  <cp:revision>45</cp:revision>
  <dcterms:created xsi:type="dcterms:W3CDTF">2023-06-30T14:51:23Z</dcterms:created>
  <dcterms:modified xsi:type="dcterms:W3CDTF">2023-09-29T16:26:06Z</dcterms:modified>
</cp:coreProperties>
</file>